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4" r:id="rId2"/>
    <p:sldMasterId id="2147483767" r:id="rId3"/>
    <p:sldMasterId id="2147483779" r:id="rId4"/>
    <p:sldMasterId id="2147483793" r:id="rId5"/>
    <p:sldMasterId id="2147483802" r:id="rId6"/>
  </p:sldMasterIdLst>
  <p:notesMasterIdLst>
    <p:notesMasterId r:id="rId18"/>
  </p:notesMasterIdLst>
  <p:handoutMasterIdLst>
    <p:handoutMasterId r:id="rId19"/>
  </p:handoutMasterIdLst>
  <p:sldIdLst>
    <p:sldId id="298" r:id="rId7"/>
    <p:sldId id="275" r:id="rId8"/>
    <p:sldId id="276" r:id="rId9"/>
    <p:sldId id="277" r:id="rId10"/>
    <p:sldId id="299" r:id="rId11"/>
    <p:sldId id="305" r:id="rId12"/>
    <p:sldId id="304" r:id="rId13"/>
    <p:sldId id="300" r:id="rId14"/>
    <p:sldId id="301" r:id="rId15"/>
    <p:sldId id="302" r:id="rId16"/>
    <p:sldId id="303" r:id="rId17"/>
  </p:sldIdLst>
  <p:sldSz cx="12192000" cy="6858000"/>
  <p:notesSz cx="6745288" cy="98821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13">
          <p15:clr>
            <a:srgbClr val="A4A3A4"/>
          </p15:clr>
        </p15:guide>
        <p15:guide id="4" pos="21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FFCCCC"/>
    <a:srgbClr val="FF3399"/>
    <a:srgbClr val="FF33CC"/>
    <a:srgbClr val="FFF3F3"/>
    <a:srgbClr val="00FF00"/>
    <a:srgbClr val="B9FFED"/>
    <a:srgbClr val="FFCC99"/>
    <a:srgbClr val="EBF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2" autoAdjust="0"/>
    <p:restoredTop sz="80072" autoAdjust="0"/>
  </p:normalViewPr>
  <p:slideViewPr>
    <p:cSldViewPr snapToGrid="0">
      <p:cViewPr varScale="1">
        <p:scale>
          <a:sx n="95" d="100"/>
          <a:sy n="95" d="100"/>
        </p:scale>
        <p:origin x="93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72"/>
    </p:cViewPr>
  </p:sorterViewPr>
  <p:notesViewPr>
    <p:cSldViewPr snapToGrid="0"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  <p:guide orient="horz" pos="3113"/>
        <p:guide pos="21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20769" y="0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75A0-4670-4D02-A6CE-E0C0215092AD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86364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20769" y="9386364"/>
            <a:ext cx="2922958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8BB6A-84C2-4876-8EFE-6B2C7F183E1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328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958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20769" y="0"/>
            <a:ext cx="2922958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3A6D4-B53A-4A1D-8BAC-B6D194DA7BB2}" type="datetimeFigureOut">
              <a:rPr lang="fr-FR" smtClean="0"/>
              <a:t>09/10/2019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5075"/>
            <a:ext cx="5929312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4529" y="4755803"/>
            <a:ext cx="53962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2958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20769" y="9386364"/>
            <a:ext cx="2922958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4B73E-938D-4807-8750-2EC982F7C9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62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26CFE7-E53C-4FAC-BE7F-66B48CF40AC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84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89987" tIns="44994" rIns="89987" bIns="44994" anchor="t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46" indent="-28571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41" indent="-2285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977" indent="-2285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13" indent="-2285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49" indent="-228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386" indent="-228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22" indent="-228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658" indent="-228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BCF4B-06DC-4A52-9C85-E8B36FB96B39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Unicode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73732" name="Espace réservé des commentaires 2"/>
          <p:cNvSpPr>
            <a:spLocks noGrp="1"/>
          </p:cNvSpPr>
          <p:nvPr>
            <p:ph type="body" sz="quarter" idx="1"/>
          </p:nvPr>
        </p:nvSpPr>
        <p:spPr>
          <a:noFill/>
        </p:spPr>
        <p:txBody>
          <a:bodyPr lIns="89987" tIns="44994" rIns="89987" bIns="44994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89987" tIns="44994" rIns="89987" bIns="44994" anchor="t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46" indent="-28571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41" indent="-2285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977" indent="-2285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13" indent="-2285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49" indent="-228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386" indent="-228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22" indent="-228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658" indent="-228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BCF4B-06DC-4A52-9C85-E8B36FB96B39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Unicode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73732" name="Espace réservé des commentaires 2"/>
          <p:cNvSpPr>
            <a:spLocks noGrp="1"/>
          </p:cNvSpPr>
          <p:nvPr>
            <p:ph type="body" sz="quarter" idx="1"/>
          </p:nvPr>
        </p:nvSpPr>
        <p:spPr>
          <a:noFill/>
        </p:spPr>
        <p:txBody>
          <a:bodyPr lIns="89987" tIns="44994" rIns="89987" bIns="44994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 lIns="89987" tIns="44994" rIns="89987" bIns="44994" anchor="t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846" indent="-28571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841" indent="-2285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977" indent="-2285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113" indent="-228568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249" indent="-228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386" indent="-228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522" indent="-228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658" indent="-22856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7BCF4B-06DC-4A52-9C85-E8B36FB96B39}" type="slidenum">
              <a:rPr kumimoji="0" lang="fr-FR" altLang="fr-F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 Unicode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 Unicode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73732" name="Espace réservé des commentaires 2"/>
          <p:cNvSpPr>
            <a:spLocks noGrp="1"/>
          </p:cNvSpPr>
          <p:nvPr>
            <p:ph type="body" sz="quarter" idx="1"/>
          </p:nvPr>
        </p:nvSpPr>
        <p:spPr>
          <a:noFill/>
        </p:spPr>
        <p:txBody>
          <a:bodyPr lIns="89987" tIns="44994" rIns="89987" bIns="44994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ACCES A L’INNOVATION ET REGULATION MEDICO-ECONOMIQUE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99C7E-7E09-4536-8F35-7717FFBC1481}" type="datetime1">
              <a:rPr lang="fr-FR" smtClean="0"/>
              <a:t>09/10/2019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SFPO accès innov Medicoéco Avignon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EEB0-2924-49DE-804D-66AE1268BBCE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05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EAAF-6A5E-45A2-AB75-659949E6807F}" type="datetime1">
              <a:rPr lang="fr-FR" smtClean="0"/>
              <a:t>09/10/2019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SFPO accès innov Medicoéco Avignon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EEB0-2924-49DE-804D-66AE1268BB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74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AB3C-2392-4F1F-94A7-BDE4344541F2}" type="datetime1">
              <a:rPr lang="fr-FR" smtClean="0"/>
              <a:t>09/10/2019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SFPO accès innov Medicoéco Avignon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EEB0-2924-49DE-804D-66AE1268BB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339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nd-CouvANSM-def-V2.jpg" descr="/Users/armelleD/Documents/En cours Armelle/ANSM/23363 Charte ANSM 2012/3-Gabarit Powerpoint/Livraison 3/fond-CouvANSM-def-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13"/>
          <p:cNvSpPr txBox="1">
            <a:spLocks noChangeArrowheads="1"/>
          </p:cNvSpPr>
          <p:nvPr/>
        </p:nvSpPr>
        <p:spPr bwMode="auto">
          <a:xfrm>
            <a:off x="2438400" y="2060576"/>
            <a:ext cx="8940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>
                <a:solidFill>
                  <a:srgbClr val="5E187E"/>
                </a:solidFill>
              </a:rPr>
              <a:t>Avertissement</a:t>
            </a:r>
            <a:endParaRPr lang="fr-FR" altLang="fr-FR" sz="140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>
                <a:solidFill>
                  <a:srgbClr val="000000"/>
                </a:solidFill>
              </a:rPr>
              <a:t>Lien d’intérêt : personnel salarié de l’ANSM (opérateur de l’Etat).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>
                <a:solidFill>
                  <a:srgbClr val="000000"/>
                </a:solidFill>
              </a:rPr>
              <a:t>La présente intervention s’inscrit dans un strict respect d’indépendance et d’impartialité de l’ANSM vis-à-vis des autres intervenants.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>
                <a:solidFill>
                  <a:srgbClr val="000000"/>
                </a:solidFill>
              </a:rPr>
              <a:t>Toute utilisation du matériel présenté, doit être soumise à l'approbation préalable de l’ANSM.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40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>
                <a:solidFill>
                  <a:srgbClr val="5E187E"/>
                </a:solidFill>
              </a:rPr>
              <a:t>Warning</a:t>
            </a:r>
            <a:endParaRPr lang="fr-FR" altLang="fr-FR" sz="140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>
                <a:solidFill>
                  <a:srgbClr val="000000"/>
                </a:solidFill>
              </a:rPr>
              <a:t>Link of interest: employee of ANSM (State operator).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>
                <a:solidFill>
                  <a:srgbClr val="000000"/>
                </a:solidFill>
              </a:rPr>
              <a:t>This speech is made under strict compliance with the independence and impartiality of ANSM as regards other speakers.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>
                <a:solidFill>
                  <a:srgbClr val="000000"/>
                </a:solidFill>
              </a:rPr>
              <a:t>Any further use of this material must be submitted to ANSM prior approval.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61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ond-CouvANSM-def-V2.jpg" descr="/Users/armelleD/Documents/En cours Armelle/ANSM/23363 Charte ANSM 2012/3-Gabarit Powerpoint/Livraison 3/fond-CouvANSM-def-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97200" y="1985964"/>
            <a:ext cx="7874000" cy="1470025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97200" y="3571875"/>
            <a:ext cx="7874000" cy="1081088"/>
          </a:xfrm>
        </p:spPr>
        <p:txBody>
          <a:bodyPr/>
          <a:lstStyle>
            <a:lvl1pPr marL="0" indent="0">
              <a:buFont typeface="ZapfDingbats" pitchFamily="82" charset="2"/>
              <a:buNone/>
              <a:defRPr sz="2800">
                <a:solidFill>
                  <a:srgbClr val="000000"/>
                </a:solidFill>
              </a:defRPr>
            </a:lvl1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9082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98235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9463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4918" y="1600201"/>
            <a:ext cx="5226049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44167" y="1600201"/>
            <a:ext cx="5228167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2865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76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450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00955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903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 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B5F5-02E7-4406-8160-662DDF311051}" type="datetime1">
              <a:rPr lang="fr-FR" smtClean="0"/>
              <a:t>09/10/2019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SFPO accès innov Medicoéco Avignon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EEB0-2924-49DE-804D-66AE1268BB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017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51197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8121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49924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73067" y="274639"/>
            <a:ext cx="2694517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87400" y="274639"/>
            <a:ext cx="7882467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36901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ond-CouvANSM-def-V2.jpg" descr="/Users/armelleD/Documents/En cours Armelle/ANSM/23363 Charte ANSM 2012/3-Gabarit Powerpoint/Livraison 3/fond-CouvANSM-def-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46400" y="1985964"/>
            <a:ext cx="7874000" cy="1470025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46400" y="3571875"/>
            <a:ext cx="7874000" cy="1081088"/>
          </a:xfrm>
        </p:spPr>
        <p:txBody>
          <a:bodyPr/>
          <a:lstStyle>
            <a:lvl1pPr marL="0" indent="0">
              <a:buFont typeface="ZapfDingbats" pitchFamily="82" charset="2"/>
              <a:buNone/>
              <a:defRPr sz="2800">
                <a:solidFill>
                  <a:schemeClr val="bg2"/>
                </a:solidFill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49309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82515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7873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4918" y="1600201"/>
            <a:ext cx="52260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44167" y="1600201"/>
            <a:ext cx="52281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65645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05175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26265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6F59-6785-4A5B-951F-ECEAC25A7400}" type="datetime1">
              <a:rPr lang="fr-FR" smtClean="0"/>
              <a:t>09/10/2019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SFPO accès innov Medicoéco Avignon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EEB0-2924-49DE-804D-66AE1268BBCE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3262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8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391578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14747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103443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73067" y="274639"/>
            <a:ext cx="2694517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87400" y="274639"/>
            <a:ext cx="7882467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0102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nd-CouvANSM-def-V2.jpg" descr="/Users/armelleD/Documents/En cours Armelle/ANSM/23363 Charte ANSM 2012/3-Gabarit Powerpoint/Livraison 3/fond-CouvANSM-def-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13"/>
          <p:cNvSpPr txBox="1">
            <a:spLocks noChangeArrowheads="1"/>
          </p:cNvSpPr>
          <p:nvPr/>
        </p:nvSpPr>
        <p:spPr bwMode="auto">
          <a:xfrm>
            <a:off x="2438400" y="2060576"/>
            <a:ext cx="8940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>
                <a:solidFill>
                  <a:srgbClr val="5E187E"/>
                </a:solidFill>
              </a:rPr>
              <a:t>Avertissement</a:t>
            </a:r>
            <a:endParaRPr lang="fr-FR" altLang="fr-FR" sz="140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>
                <a:solidFill>
                  <a:srgbClr val="000000"/>
                </a:solidFill>
              </a:rPr>
              <a:t>Lien d’intérêt : personnel salarié de l’ANSM (opérateur de l’Etat).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>
                <a:solidFill>
                  <a:srgbClr val="000000"/>
                </a:solidFill>
              </a:rPr>
              <a:t>La présente intervention s’inscrit dans un strict respect d’indépendance et d’impartialité de l’ANSM vis-à-vis des autres intervenants.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>
                <a:solidFill>
                  <a:srgbClr val="000000"/>
                </a:solidFill>
              </a:rPr>
              <a:t>Toute utilisation du matériel présenté, doit être soumise à l'approbation préalable de l’ANSM.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40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>
                <a:solidFill>
                  <a:srgbClr val="5E187E"/>
                </a:solidFill>
              </a:rPr>
              <a:t>Warning</a:t>
            </a:r>
            <a:endParaRPr lang="fr-FR" altLang="fr-FR" sz="1400">
              <a:solidFill>
                <a:srgbClr val="000000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>
                <a:solidFill>
                  <a:srgbClr val="000000"/>
                </a:solidFill>
              </a:rPr>
              <a:t>Link of interest: employee of ANSM (State operator).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>
                <a:solidFill>
                  <a:srgbClr val="000000"/>
                </a:solidFill>
              </a:rPr>
              <a:t>This speech is made under strict compliance with the independence and impartiality of ANSM as regards other speakers.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1400">
                <a:solidFill>
                  <a:srgbClr val="000000"/>
                </a:solidFill>
              </a:rPr>
              <a:t>Any further use of this material must be submitted to ANSM prior approval.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74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ond-CouvANSM-def-V2.jpg" descr="/Users/armelleD/Documents/En cours Armelle/ANSM/23363 Charte ANSM 2012/3-Gabarit Powerpoint/Livraison 3/fond-CouvANSM-def-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97200" y="1985964"/>
            <a:ext cx="7874000" cy="1470025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97200" y="3571875"/>
            <a:ext cx="7874000" cy="1081088"/>
          </a:xfrm>
        </p:spPr>
        <p:txBody>
          <a:bodyPr/>
          <a:lstStyle>
            <a:lvl1pPr marL="0" indent="0">
              <a:buFont typeface="ZapfDingbats" pitchFamily="82" charset="2"/>
              <a:buNone/>
              <a:defRPr sz="2800">
                <a:solidFill>
                  <a:srgbClr val="000000"/>
                </a:solidFill>
              </a:defRPr>
            </a:lvl1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39104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73842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21990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4918" y="1600201"/>
            <a:ext cx="5226049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44167" y="1600201"/>
            <a:ext cx="5228167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72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4EBF-0D6F-4605-A8A9-5F3305B46F31}" type="datetime1">
              <a:rPr lang="fr-FR" smtClean="0"/>
              <a:t>09/10/2019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SFPO accès innov Medicoéco Avignon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EEB0-2924-49DE-804D-66AE1268BB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281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76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2630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6855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2765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464839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423563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389507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73067" y="274639"/>
            <a:ext cx="2694517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87400" y="274639"/>
            <a:ext cx="7882467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687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0F819BC-1782-8F41-8010-7CA73385B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798" y="2215979"/>
            <a:ext cx="6175951" cy="2174789"/>
          </a:xfrm>
        </p:spPr>
        <p:txBody>
          <a:bodyPr anchor="b">
            <a:normAutofit/>
          </a:bodyPr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4829476"/>
            <a:ext cx="6175949" cy="165576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77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E6D7637-FA57-6146-9323-0692C08D8F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797" y="1738184"/>
            <a:ext cx="5678619" cy="4761470"/>
          </a:xfrm>
        </p:spPr>
        <p:txBody>
          <a:bodyPr anchor="ctr">
            <a:normAutofit/>
          </a:bodyPr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7DFC2B9-84BB-5945-8A3A-59C77FB38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6934" y="6311017"/>
            <a:ext cx="520701" cy="365125"/>
          </a:xfrm>
        </p:spPr>
        <p:txBody>
          <a:bodyPr/>
          <a:lstStyle/>
          <a:p>
            <a:fld id="{ADE18D68-E3A0-0E4E-9B47-1D0349E61937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66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B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535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FC015-DC22-4817-BFB6-70F6ABF6EDDD}" type="datetime1">
              <a:rPr lang="fr-FR" smtClean="0"/>
              <a:t>09/10/2019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SFPO accès innov Medicoéco Avignon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EEB0-2924-49DE-804D-66AE1268BB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2552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65289"/>
            <a:ext cx="5181600" cy="45116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65289"/>
            <a:ext cx="5181600" cy="451167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B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468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e l’image 8">
            <a:extLst>
              <a:ext uri="{FF2B5EF4-FFF2-40B4-BE49-F238E27FC236}">
                <a16:creationId xmlns:a16="http://schemas.microsoft.com/office/drawing/2014/main" id="{5291A949-F2A1-E34E-947C-9953617114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2200" y="1665289"/>
            <a:ext cx="5181600" cy="4511675"/>
          </a:xfrm>
        </p:spPr>
        <p:txBody>
          <a:bodyPr/>
          <a:lstStyle/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65289"/>
            <a:ext cx="5181600" cy="451167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0B3C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D68-E3A0-0E4E-9B47-1D0349E61937}" type="slidenum">
              <a:rPr lang="fr-FR" smtClean="0">
                <a:solidFill>
                  <a:srgbClr val="FFFFFF"/>
                </a:solidFill>
              </a:rPr>
              <a:pPr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276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544AD6C-5EDF-5442-8ACF-913348C3ED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12189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934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76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330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31900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B253D-9B4B-8644-8B5F-E80295198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28ECA7A-B6AC-5642-8E19-7917CA25C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09CF56-FE51-374F-9A90-E5048CD8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BDE085-32DB-924D-8D3D-1C1CED760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6309F7-8DD3-2F4F-9623-3BE9D8832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9185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073C8A-2BA4-7A47-B36A-AFCF96F3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9E41A-8FAA-8541-976D-E953C2E91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F82CA5-02C7-BC43-B100-AC8D90EE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3D39EA-4C69-6F44-9EFA-2AAB7D75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49EEE0-D76B-774A-A3A7-48AC9077E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92632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6B4F42-A758-8645-99B1-2C3644B7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15FF60-41DB-F343-9BCD-3A9F9EDB9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81F89D-7B17-3B40-A3DE-AC016CB2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D21646-EEA5-B14D-B993-EC6F58276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0ECF79-07C0-FF44-8037-80BBD6C0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5077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A9ABC7-D364-E149-BC35-508BAB37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85D6F1-1D78-8743-9D34-351CBE2A0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AA561EF-D880-0443-9F19-63D32DF21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B2433A-D26C-C643-AFB4-0E755DDF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4FB419-B869-3244-BE69-001399990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8ECA67-A234-D349-8520-D12732F38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9480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B99E5-3070-2D49-9FC3-B1AF8520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B25030-9987-AF4E-B61A-34AEFD5E1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2F6A3F-BD10-4B45-B8C2-2BA720D6A4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EE6ADB-9B5D-0F49-A901-1F1277A76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8F7B64-1824-E74C-AE7A-6F46E99D8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5CFDDCC-EE92-B54E-98A6-A8BE913F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4ABE3C-D9AC-8C42-8D80-941A9C7D8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E307257-B081-E24B-BBD1-DEA6FF75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20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1173-58FB-46C0-A388-BF3DB2B4B593}" type="datetime1">
              <a:rPr lang="fr-FR" smtClean="0"/>
              <a:t>09/10/2019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SFPO accès innov Medicoéco Avignon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EEB0-2924-49DE-804D-66AE1268BB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6116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0C7B6-29DA-6741-BBDD-67286422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ACDBD7-A827-334F-B0DB-2CFAC5B1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CB728C-F558-304F-BABE-84C2BE55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67E5F3-CDE4-7E4E-8DDF-373FAEEA7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4986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58EFB35-37B5-814E-A108-65BE7EFB5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00960B-3E47-8141-B892-933D2C03B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09FA9E-110B-DF46-9BC8-6508A51D6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3354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E451FF-5A24-AB4B-8371-EC368F03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2E27A8-F0E9-7F41-BC87-BA0039258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95A56AA-CE33-0743-AB32-A8D9F948D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DC2D34-5DEB-DF47-8232-C5839E11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9BBBBC-6720-694F-A98B-83C41FEF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32AFA8-78D4-DA4B-A111-FB645FB4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0422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E6B183-23F3-664C-89B4-C72DBF539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3CF52B9-FE2B-1C4E-81B1-03FE613D0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F89A37-6055-834B-A002-8F0FF7E0F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D212CE-11A5-DB44-91E2-8DE342FB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42A6F0-4330-3842-972E-8C3DC0A2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89D0C1-2690-4F40-B306-3DCB7B6F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4837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C5B99A-477E-C54D-BA0D-DBEC03036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9003A0-DB13-294F-A59D-64C43EB7B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C094FE-3343-6445-8CC4-A4599983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4CF49F-A073-0E4E-8F85-16EA5A05A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E2FAC4-EAB2-E142-9BB0-DD5BE051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2679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EB89B25-FEE4-604B-B05C-3F810877EB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48D0C4F-48ED-3246-81CB-FD202A4F3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9617C8-03E1-0B4C-B6F1-B99FB54D4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590C15-9947-2742-8CF4-F15418E6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C8E635-C54A-374F-A5F1-11BF9CD7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53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D7B53-AB8B-434E-9C49-884A01DDA039}" type="datetime1">
              <a:rPr lang="fr-FR" smtClean="0"/>
              <a:t>09/10/2019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Atelier SFPO accès innov Medicoéco Avignon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EEB0-2924-49DE-804D-66AE1268BB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74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24462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452827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174" y="594359"/>
            <a:ext cx="1899211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175" y="2926080"/>
            <a:ext cx="1809456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1809456" cy="365125"/>
          </a:xfrm>
        </p:spPr>
        <p:txBody>
          <a:bodyPr/>
          <a:lstStyle>
            <a:lvl1pPr algn="l">
              <a:defRPr/>
            </a:lvl1pPr>
          </a:lstStyle>
          <a:p>
            <a:fld id="{C0CC5B33-26F3-433F-81C0-BCE619135157}" type="datetime1">
              <a:rPr lang="fr-FR" smtClean="0"/>
              <a:t>09/10/2019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Atelier SFPO accès innov Medicoéco Avignon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BEEB0-2924-49DE-804D-66AE1268BB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31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8F8B-3AD8-4BFE-BBD9-7C24EC01D5EC}" type="datetime1">
              <a:rPr lang="fr-FR" smtClean="0"/>
              <a:t>09/10/2019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Atelier SFPO accès innov Medicoéco Avignon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BEEB0-2924-49DE-804D-66AE1268BB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57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9F9AD6-0D18-4321-9C2E-9902F586A653}" type="datetime1">
              <a:rPr lang="fr-FR" smtClean="0"/>
              <a:t>09/10/2019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Atelier SFPO accès innov Medicoéco Avignon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2FBEEB0-2924-49DE-804D-66AE1268BBC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44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1" kern="1200" spc="-50" baseline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>
            <a:grpSpLocks/>
          </p:cNvGrpSpPr>
          <p:nvPr/>
        </p:nvGrpSpPr>
        <p:grpSpPr bwMode="auto">
          <a:xfrm>
            <a:off x="11421533" y="5194300"/>
            <a:ext cx="1871133" cy="1722438"/>
            <a:chOff x="5396" y="3272"/>
            <a:chExt cx="884" cy="1085"/>
          </a:xfrm>
        </p:grpSpPr>
        <p:sp>
          <p:nvSpPr>
            <p:cNvPr id="1032" name="Rectangle à coins arrondis 7"/>
            <p:cNvSpPr>
              <a:spLocks noChangeArrowheads="1"/>
            </p:cNvSpPr>
            <p:nvPr/>
          </p:nvSpPr>
          <p:spPr bwMode="auto">
            <a:xfrm rot="-2700000">
              <a:off x="5435" y="3919"/>
              <a:ext cx="438" cy="438"/>
            </a:xfrm>
            <a:prstGeom prst="roundRect">
              <a:avLst>
                <a:gd name="adj" fmla="val 16667"/>
              </a:avLst>
            </a:prstGeom>
            <a:noFill/>
            <a:ln w="3175" algn="ctr">
              <a:solidFill>
                <a:srgbClr val="B3CD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2400">
                <a:solidFill>
                  <a:srgbClr val="000000"/>
                </a:solidFill>
              </a:endParaRPr>
            </a:p>
          </p:txBody>
        </p:sp>
        <p:sp>
          <p:nvSpPr>
            <p:cNvPr id="1033" name="Rectangle à coins arrondis 8"/>
            <p:cNvSpPr>
              <a:spLocks noChangeArrowheads="1"/>
            </p:cNvSpPr>
            <p:nvPr/>
          </p:nvSpPr>
          <p:spPr bwMode="auto">
            <a:xfrm rot="-2700000">
              <a:off x="5412" y="3272"/>
              <a:ext cx="868" cy="868"/>
            </a:xfrm>
            <a:prstGeom prst="roundRect">
              <a:avLst>
                <a:gd name="adj" fmla="val 8523"/>
              </a:avLst>
            </a:prstGeom>
            <a:noFill/>
            <a:ln w="3175" algn="ctr">
              <a:solidFill>
                <a:srgbClr val="9378A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2400">
                <a:solidFill>
                  <a:srgbClr val="000000"/>
                </a:solidFill>
              </a:endParaRPr>
            </a:p>
          </p:txBody>
        </p:sp>
        <p:sp>
          <p:nvSpPr>
            <p:cNvPr id="1034" name="Rectangle à coins arrondis 9"/>
            <p:cNvSpPr>
              <a:spLocks noChangeArrowheads="1"/>
            </p:cNvSpPr>
            <p:nvPr/>
          </p:nvSpPr>
          <p:spPr bwMode="auto">
            <a:xfrm rot="-2700000">
              <a:off x="5396" y="3806"/>
              <a:ext cx="210" cy="210"/>
            </a:xfrm>
            <a:prstGeom prst="roundRect">
              <a:avLst>
                <a:gd name="adj" fmla="val 23412"/>
              </a:avLst>
            </a:prstGeom>
            <a:noFill/>
            <a:ln w="1905" algn="ctr">
              <a:solidFill>
                <a:srgbClr val="5E187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240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74639"/>
            <a:ext cx="10780184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7" y="1600201"/>
            <a:ext cx="106574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9" name="Rectangle à coins arrondis 6"/>
          <p:cNvSpPr>
            <a:spLocks noChangeAspect="1"/>
          </p:cNvSpPr>
          <p:nvPr/>
        </p:nvSpPr>
        <p:spPr bwMode="auto">
          <a:xfrm rot="-2700000">
            <a:off x="-660400" y="63500"/>
            <a:ext cx="1109133" cy="833438"/>
          </a:xfrm>
          <a:prstGeom prst="roundRect">
            <a:avLst>
              <a:gd name="adj" fmla="val 9926"/>
            </a:avLst>
          </a:prstGeom>
          <a:solidFill>
            <a:srgbClr val="9378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404600" y="6450014"/>
            <a:ext cx="728133" cy="230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AE9A0A-24ED-44B0-94C0-E1143B747C1D}" type="slidenum">
              <a:rPr lang="fr-FR" altLang="fr-FR" sz="900" b="1" smtClean="0">
                <a:solidFill>
                  <a:srgbClr val="5E187E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900" b="1">
              <a:solidFill>
                <a:srgbClr val="5E187E"/>
              </a:solidFill>
            </a:endParaRPr>
          </a:p>
        </p:txBody>
      </p:sp>
      <p:sp>
        <p:nvSpPr>
          <p:cNvPr id="1031" name="ZoneTexte 12"/>
          <p:cNvSpPr txBox="1">
            <a:spLocks noChangeArrowheads="1"/>
          </p:cNvSpPr>
          <p:nvPr/>
        </p:nvSpPr>
        <p:spPr bwMode="auto">
          <a:xfrm>
            <a:off x="10566401" y="6450014"/>
            <a:ext cx="52450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900" b="1">
                <a:solidFill>
                  <a:srgbClr val="5E187E"/>
                </a:solidFill>
              </a:rPr>
              <a:t>ANSM</a:t>
            </a:r>
          </a:p>
        </p:txBody>
      </p:sp>
    </p:spTree>
    <p:extLst>
      <p:ext uri="{BB962C8B-B14F-4D97-AF65-F5344CB8AC3E}">
        <p14:creationId xmlns:p14="http://schemas.microsoft.com/office/powerpoint/2010/main" val="114956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Arial" charset="0"/>
          <a:ea typeface="Geneva" charset="-128"/>
          <a:cs typeface="Geneva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Arial" charset="0"/>
          <a:ea typeface="Geneva" charset="-128"/>
          <a:cs typeface="Geneva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Arial" charset="0"/>
          <a:ea typeface="Geneva" charset="-128"/>
          <a:cs typeface="Geneva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Arial" charset="0"/>
          <a:ea typeface="Geneva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Arial" charset="0"/>
        </a:defRPr>
      </a:lvl9pPr>
    </p:titleStyle>
    <p:bodyStyle>
      <a:lvl1pPr marL="263525" indent="-263525" algn="l" rtl="0" eaLnBrk="1" fontAlgn="base" hangingPunct="1">
        <a:spcBef>
          <a:spcPct val="20000"/>
        </a:spcBef>
        <a:spcAft>
          <a:spcPct val="0"/>
        </a:spcAft>
        <a:buClr>
          <a:srgbClr val="5E187E"/>
        </a:buClr>
        <a:buSzPct val="80000"/>
        <a:buFont typeface="ZapfDingbats" pitchFamily="82" charset="2"/>
        <a:buChar char="u"/>
        <a:defRPr sz="20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3CD33"/>
        </a:buClr>
        <a:buSzPct val="85000"/>
        <a:buFont typeface="ZapfDingbats" pitchFamily="82" charset="2"/>
        <a:buChar char="l"/>
        <a:defRPr sz="2000">
          <a:solidFill>
            <a:srgbClr val="000000"/>
          </a:solidFill>
          <a:latin typeface="+mn-lt"/>
          <a:ea typeface="Geneva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86989"/>
        </a:buClr>
        <a:buSzPct val="85000"/>
        <a:buFont typeface="Wingdings" panose="05000000000000000000" pitchFamily="2" charset="2"/>
        <a:buChar char="v"/>
        <a:defRPr sz="2000">
          <a:solidFill>
            <a:srgbClr val="000000"/>
          </a:solidFill>
          <a:latin typeface="+mn-lt"/>
          <a:ea typeface="Geneva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ZapfDingbats" pitchFamily="82" charset="2"/>
        <a:buChar char="l"/>
        <a:defRPr sz="2000">
          <a:solidFill>
            <a:srgbClr val="000000"/>
          </a:solidFill>
          <a:latin typeface="+mn-lt"/>
          <a:ea typeface="Geneva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rgbClr val="000000"/>
          </a:solidFill>
          <a:latin typeface="+mn-lt"/>
          <a:ea typeface="Geneva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25D71"/>
          </a:solidFill>
          <a:latin typeface="+mn-lt"/>
          <a:ea typeface="Geneva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25D71"/>
          </a:solidFill>
          <a:latin typeface="+mn-lt"/>
          <a:ea typeface="Geneva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25D71"/>
          </a:solidFill>
          <a:latin typeface="+mn-lt"/>
          <a:ea typeface="Geneva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25D71"/>
          </a:solidFill>
          <a:latin typeface="+mn-lt"/>
          <a:ea typeface="Geneva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2"/>
          <p:cNvGrpSpPr>
            <a:grpSpLocks/>
          </p:cNvGrpSpPr>
          <p:nvPr/>
        </p:nvGrpSpPr>
        <p:grpSpPr bwMode="auto">
          <a:xfrm>
            <a:off x="11421533" y="5194300"/>
            <a:ext cx="1871133" cy="1722438"/>
            <a:chOff x="5396" y="3272"/>
            <a:chExt cx="884" cy="1085"/>
          </a:xfrm>
        </p:grpSpPr>
        <p:sp>
          <p:nvSpPr>
            <p:cNvPr id="2056" name="Rectangle à coins arrondis 7"/>
            <p:cNvSpPr>
              <a:spLocks noChangeArrowheads="1"/>
            </p:cNvSpPr>
            <p:nvPr/>
          </p:nvSpPr>
          <p:spPr bwMode="auto">
            <a:xfrm rot="-2700000">
              <a:off x="5435" y="3919"/>
              <a:ext cx="438" cy="438"/>
            </a:xfrm>
            <a:prstGeom prst="roundRect">
              <a:avLst>
                <a:gd name="adj" fmla="val 16667"/>
              </a:avLst>
            </a:prstGeom>
            <a:noFill/>
            <a:ln w="3175" algn="ctr">
              <a:solidFill>
                <a:srgbClr val="B3CD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2400">
                <a:solidFill>
                  <a:srgbClr val="000000"/>
                </a:solidFill>
              </a:endParaRPr>
            </a:p>
          </p:txBody>
        </p:sp>
        <p:sp>
          <p:nvSpPr>
            <p:cNvPr id="2057" name="Rectangle à coins arrondis 8"/>
            <p:cNvSpPr>
              <a:spLocks noChangeArrowheads="1"/>
            </p:cNvSpPr>
            <p:nvPr/>
          </p:nvSpPr>
          <p:spPr bwMode="auto">
            <a:xfrm rot="-2700000">
              <a:off x="5412" y="3272"/>
              <a:ext cx="868" cy="868"/>
            </a:xfrm>
            <a:prstGeom prst="roundRect">
              <a:avLst>
                <a:gd name="adj" fmla="val 8523"/>
              </a:avLst>
            </a:prstGeom>
            <a:noFill/>
            <a:ln w="3175" algn="ctr">
              <a:solidFill>
                <a:srgbClr val="9378A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2400">
                <a:solidFill>
                  <a:srgbClr val="000000"/>
                </a:solidFill>
              </a:endParaRPr>
            </a:p>
          </p:txBody>
        </p:sp>
        <p:sp>
          <p:nvSpPr>
            <p:cNvPr id="2058" name="Rectangle à coins arrondis 9"/>
            <p:cNvSpPr>
              <a:spLocks noChangeArrowheads="1"/>
            </p:cNvSpPr>
            <p:nvPr/>
          </p:nvSpPr>
          <p:spPr bwMode="auto">
            <a:xfrm rot="-2700000">
              <a:off x="5396" y="3806"/>
              <a:ext cx="210" cy="210"/>
            </a:xfrm>
            <a:prstGeom prst="roundRect">
              <a:avLst>
                <a:gd name="adj" fmla="val 23412"/>
              </a:avLst>
            </a:prstGeom>
            <a:noFill/>
            <a:ln w="1905" algn="ctr">
              <a:solidFill>
                <a:srgbClr val="5E187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2400">
                <a:solidFill>
                  <a:srgbClr val="000000"/>
                </a:solidFill>
              </a:endParaRPr>
            </a:p>
          </p:txBody>
        </p:sp>
      </p:grp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74639"/>
            <a:ext cx="10780184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7" y="1600201"/>
            <a:ext cx="106574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2053" name="Rectangle à coins arrondis 6"/>
          <p:cNvSpPr>
            <a:spLocks noChangeAspect="1"/>
          </p:cNvSpPr>
          <p:nvPr/>
        </p:nvSpPr>
        <p:spPr bwMode="auto">
          <a:xfrm rot="-2700000">
            <a:off x="-660400" y="63500"/>
            <a:ext cx="1109133" cy="833438"/>
          </a:xfrm>
          <a:prstGeom prst="roundRect">
            <a:avLst>
              <a:gd name="adj" fmla="val 9926"/>
            </a:avLst>
          </a:prstGeom>
          <a:solidFill>
            <a:srgbClr val="BACF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404600" y="6450014"/>
            <a:ext cx="728133" cy="230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58FBA0C-4F72-475B-9685-B3F9A936C70E}" type="slidenum">
              <a:rPr lang="fr-FR" altLang="fr-FR" sz="900" b="1" smtClean="0">
                <a:solidFill>
                  <a:srgbClr val="5E187E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900" b="1">
              <a:solidFill>
                <a:srgbClr val="5E187E"/>
              </a:solidFill>
            </a:endParaRPr>
          </a:p>
        </p:txBody>
      </p:sp>
      <p:sp>
        <p:nvSpPr>
          <p:cNvPr id="2055" name="ZoneTexte 12"/>
          <p:cNvSpPr txBox="1">
            <a:spLocks noChangeArrowheads="1"/>
          </p:cNvSpPr>
          <p:nvPr/>
        </p:nvSpPr>
        <p:spPr bwMode="auto">
          <a:xfrm>
            <a:off x="10566401" y="6450014"/>
            <a:ext cx="52450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900" b="1">
                <a:solidFill>
                  <a:srgbClr val="5E187E"/>
                </a:solidFill>
              </a:rPr>
              <a:t>ANSM</a:t>
            </a:r>
          </a:p>
        </p:txBody>
      </p:sp>
    </p:spTree>
    <p:extLst>
      <p:ext uri="{BB962C8B-B14F-4D97-AF65-F5344CB8AC3E}">
        <p14:creationId xmlns:p14="http://schemas.microsoft.com/office/powerpoint/2010/main" val="150387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+mj-lt"/>
          <a:ea typeface="Geneva" charset="-128"/>
          <a:cs typeface="Geneva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Arial" charset="0"/>
          <a:ea typeface="Geneva" charset="-128"/>
          <a:cs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Arial" charset="0"/>
          <a:ea typeface="Geneva" charset="-128"/>
          <a:cs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Arial" charset="0"/>
          <a:ea typeface="Geneva" charset="-128"/>
          <a:cs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Arial" charset="0"/>
          <a:ea typeface="Geneva" charset="-128"/>
          <a:cs typeface="Geneva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E187E"/>
        </a:buClr>
        <a:buSzPct val="80000"/>
        <a:buFont typeface="ZapfDingbats" pitchFamily="82" charset="2"/>
        <a:buChar char="u"/>
        <a:defRPr sz="2000">
          <a:solidFill>
            <a:srgbClr val="000000"/>
          </a:solidFill>
          <a:latin typeface="+mn-lt"/>
          <a:ea typeface="Geneva" charset="-128"/>
          <a:cs typeface="Geneva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3CD33"/>
        </a:buClr>
        <a:buSzPct val="85000"/>
        <a:buFont typeface="ZapfDingbats" pitchFamily="82" charset="2"/>
        <a:buChar char="l"/>
        <a:defRPr sz="2000">
          <a:solidFill>
            <a:srgbClr val="000000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86989"/>
        </a:buClr>
        <a:buSzPct val="85000"/>
        <a:buFont typeface="Wingdings" panose="05000000000000000000" pitchFamily="2" charset="2"/>
        <a:buChar char="v"/>
        <a:defRPr sz="2000">
          <a:solidFill>
            <a:srgbClr val="000000"/>
          </a:solidFill>
          <a:latin typeface="+mn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ZapfDingbats" pitchFamily="82" charset="2"/>
        <a:buChar char="l"/>
        <a:defRPr sz="2000">
          <a:solidFill>
            <a:srgbClr val="000000"/>
          </a:solidFill>
          <a:latin typeface="+mn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rgbClr val="000000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25D7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25D7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25D7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25D71"/>
          </a:solidFill>
          <a:latin typeface="+mn-lt"/>
          <a:ea typeface="Geneva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2"/>
          <p:cNvGrpSpPr>
            <a:grpSpLocks/>
          </p:cNvGrpSpPr>
          <p:nvPr/>
        </p:nvGrpSpPr>
        <p:grpSpPr bwMode="auto">
          <a:xfrm>
            <a:off x="11421533" y="5194300"/>
            <a:ext cx="1871133" cy="1722438"/>
            <a:chOff x="5396" y="3272"/>
            <a:chExt cx="884" cy="1085"/>
          </a:xfrm>
        </p:grpSpPr>
        <p:sp>
          <p:nvSpPr>
            <p:cNvPr id="1032" name="Rectangle à coins arrondis 7"/>
            <p:cNvSpPr>
              <a:spLocks noChangeArrowheads="1"/>
            </p:cNvSpPr>
            <p:nvPr/>
          </p:nvSpPr>
          <p:spPr bwMode="auto">
            <a:xfrm rot="-2700000">
              <a:off x="5435" y="3919"/>
              <a:ext cx="438" cy="438"/>
            </a:xfrm>
            <a:prstGeom prst="roundRect">
              <a:avLst>
                <a:gd name="adj" fmla="val 16667"/>
              </a:avLst>
            </a:prstGeom>
            <a:noFill/>
            <a:ln w="3175" algn="ctr">
              <a:solidFill>
                <a:srgbClr val="B3CD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2400">
                <a:solidFill>
                  <a:srgbClr val="000000"/>
                </a:solidFill>
              </a:endParaRPr>
            </a:p>
          </p:txBody>
        </p:sp>
        <p:sp>
          <p:nvSpPr>
            <p:cNvPr id="1033" name="Rectangle à coins arrondis 8"/>
            <p:cNvSpPr>
              <a:spLocks noChangeArrowheads="1"/>
            </p:cNvSpPr>
            <p:nvPr/>
          </p:nvSpPr>
          <p:spPr bwMode="auto">
            <a:xfrm rot="-2700000">
              <a:off x="5412" y="3272"/>
              <a:ext cx="868" cy="868"/>
            </a:xfrm>
            <a:prstGeom prst="roundRect">
              <a:avLst>
                <a:gd name="adj" fmla="val 8523"/>
              </a:avLst>
            </a:prstGeom>
            <a:noFill/>
            <a:ln w="3175" algn="ctr">
              <a:solidFill>
                <a:srgbClr val="9378A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2400">
                <a:solidFill>
                  <a:srgbClr val="000000"/>
                </a:solidFill>
              </a:endParaRPr>
            </a:p>
          </p:txBody>
        </p:sp>
        <p:sp>
          <p:nvSpPr>
            <p:cNvPr id="1034" name="Rectangle à coins arrondis 9"/>
            <p:cNvSpPr>
              <a:spLocks noChangeArrowheads="1"/>
            </p:cNvSpPr>
            <p:nvPr/>
          </p:nvSpPr>
          <p:spPr bwMode="auto">
            <a:xfrm rot="-2700000">
              <a:off x="5396" y="3806"/>
              <a:ext cx="210" cy="210"/>
            </a:xfrm>
            <a:prstGeom prst="roundRect">
              <a:avLst>
                <a:gd name="adj" fmla="val 23412"/>
              </a:avLst>
            </a:prstGeom>
            <a:noFill/>
            <a:ln w="1905" algn="ctr">
              <a:solidFill>
                <a:srgbClr val="5E187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altLang="fr-FR" sz="2400">
                <a:solidFill>
                  <a:srgbClr val="000000"/>
                </a:solidFill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74639"/>
            <a:ext cx="10780184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7" y="1600201"/>
            <a:ext cx="106574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9" name="Rectangle à coins arrondis 6"/>
          <p:cNvSpPr>
            <a:spLocks noChangeAspect="1"/>
          </p:cNvSpPr>
          <p:nvPr/>
        </p:nvSpPr>
        <p:spPr bwMode="auto">
          <a:xfrm rot="-2700000">
            <a:off x="-660400" y="63500"/>
            <a:ext cx="1109133" cy="833438"/>
          </a:xfrm>
          <a:prstGeom prst="roundRect">
            <a:avLst>
              <a:gd name="adj" fmla="val 9926"/>
            </a:avLst>
          </a:prstGeom>
          <a:solidFill>
            <a:srgbClr val="9378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404600" y="6450014"/>
            <a:ext cx="728133" cy="23018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AE9A0A-24ED-44B0-94C0-E1143B747C1D}" type="slidenum">
              <a:rPr lang="fr-FR" altLang="fr-FR" sz="900" b="1" smtClean="0">
                <a:solidFill>
                  <a:srgbClr val="5E187E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900" b="1">
              <a:solidFill>
                <a:srgbClr val="5E187E"/>
              </a:solidFill>
            </a:endParaRPr>
          </a:p>
        </p:txBody>
      </p:sp>
      <p:sp>
        <p:nvSpPr>
          <p:cNvPr id="1031" name="ZoneTexte 12"/>
          <p:cNvSpPr txBox="1">
            <a:spLocks noChangeArrowheads="1"/>
          </p:cNvSpPr>
          <p:nvPr/>
        </p:nvSpPr>
        <p:spPr bwMode="auto">
          <a:xfrm>
            <a:off x="10566401" y="6450014"/>
            <a:ext cx="52450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900" b="1">
                <a:solidFill>
                  <a:srgbClr val="5E187E"/>
                </a:solidFill>
              </a:rPr>
              <a:t>ANSM</a:t>
            </a:r>
          </a:p>
        </p:txBody>
      </p:sp>
    </p:spTree>
    <p:extLst>
      <p:ext uri="{BB962C8B-B14F-4D97-AF65-F5344CB8AC3E}">
        <p14:creationId xmlns:p14="http://schemas.microsoft.com/office/powerpoint/2010/main" val="28611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Arial" charset="0"/>
          <a:ea typeface="Geneva" charset="-128"/>
          <a:cs typeface="Geneva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Arial" charset="0"/>
          <a:ea typeface="Geneva" charset="-128"/>
          <a:cs typeface="Geneva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Arial" charset="0"/>
          <a:ea typeface="Geneva" charset="-128"/>
          <a:cs typeface="Geneva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Arial" charset="0"/>
          <a:ea typeface="Geneva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E187E"/>
          </a:solidFill>
          <a:latin typeface="Arial" charset="0"/>
        </a:defRPr>
      </a:lvl9pPr>
    </p:titleStyle>
    <p:bodyStyle>
      <a:lvl1pPr marL="263525" indent="-263525" algn="l" rtl="0" eaLnBrk="1" fontAlgn="base" hangingPunct="1">
        <a:spcBef>
          <a:spcPct val="20000"/>
        </a:spcBef>
        <a:spcAft>
          <a:spcPct val="0"/>
        </a:spcAft>
        <a:buClr>
          <a:srgbClr val="5E187E"/>
        </a:buClr>
        <a:buSzPct val="80000"/>
        <a:buFont typeface="ZapfDingbats" pitchFamily="82" charset="2"/>
        <a:buChar char="u"/>
        <a:defRPr sz="20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3CD33"/>
        </a:buClr>
        <a:buSzPct val="85000"/>
        <a:buFont typeface="ZapfDingbats" pitchFamily="82" charset="2"/>
        <a:buChar char="l"/>
        <a:defRPr sz="2000">
          <a:solidFill>
            <a:srgbClr val="000000"/>
          </a:solidFill>
          <a:latin typeface="+mn-lt"/>
          <a:ea typeface="Geneva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86989"/>
        </a:buClr>
        <a:buSzPct val="85000"/>
        <a:buFont typeface="Wingdings" panose="05000000000000000000" pitchFamily="2" charset="2"/>
        <a:buChar char="v"/>
        <a:defRPr sz="2000">
          <a:solidFill>
            <a:srgbClr val="000000"/>
          </a:solidFill>
          <a:latin typeface="+mn-lt"/>
          <a:ea typeface="Geneva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ZapfDingbats" pitchFamily="82" charset="2"/>
        <a:buChar char="l"/>
        <a:defRPr sz="2000">
          <a:solidFill>
            <a:srgbClr val="000000"/>
          </a:solidFill>
          <a:latin typeface="+mn-lt"/>
          <a:ea typeface="Geneva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rgbClr val="000000"/>
          </a:solidFill>
          <a:latin typeface="+mn-lt"/>
          <a:ea typeface="Geneva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25D71"/>
          </a:solidFill>
          <a:latin typeface="+mn-lt"/>
          <a:ea typeface="Geneva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25D71"/>
          </a:solidFill>
          <a:latin typeface="+mn-lt"/>
          <a:ea typeface="Geneva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25D71"/>
          </a:solidFill>
          <a:latin typeface="+mn-lt"/>
          <a:ea typeface="Geneva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625D71"/>
          </a:solidFill>
          <a:latin typeface="+mn-lt"/>
          <a:ea typeface="Geneva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C171FE3-5A5A-2A47-B416-8861EAA70E6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790833"/>
            <a:ext cx="10515599" cy="753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66241"/>
            <a:ext cx="10515600" cy="4510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2016" y="1"/>
            <a:ext cx="5253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defTabSz="914400"/>
            <a:endParaRPr lang="fr-FR" dirty="0">
              <a:solidFill>
                <a:srgbClr val="00B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6934" y="6311017"/>
            <a:ext cx="52070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defTabSz="914400"/>
            <a:fld id="{ADE18D68-E3A0-0E4E-9B47-1D0349E61937}" type="slidenum">
              <a:rPr lang="fr-FR" smtClean="0">
                <a:solidFill>
                  <a:srgbClr val="FFFFFF"/>
                </a:solidFill>
              </a:rPr>
              <a:pPr defTabSz="914400"/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2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SzPct val="130000"/>
        <a:buFont typeface=".LucidaGrandeUI"/>
        <a:buChar char="◆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173038" algn="l" defTabSz="914400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SzPct val="80000"/>
        <a:buFont typeface="Arial-Black"/>
        <a:buChar char="►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3325" indent="-130175" algn="l" defTabSz="914400" rtl="0" eaLnBrk="1" latinLnBrk="0" hangingPunct="1">
        <a:lnSpc>
          <a:spcPct val="100000"/>
        </a:lnSpc>
        <a:spcBef>
          <a:spcPts val="0"/>
        </a:spcBef>
        <a:buSzPct val="11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668BC7-8596-4B44-8142-B7D8FCB7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2BC81F-D665-974D-BC2F-2C21C43E6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75A43C-5B5A-2E41-A915-A043F2894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7816A-3580-6C46-8F6D-43645FC76D54}" type="datetimeFigureOut">
              <a:rPr lang="fr-FR" smtClean="0"/>
              <a:pPr/>
              <a:t>09/10/2019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FFB640-82FC-C945-BEAC-CFC6F4659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273BB8-AF42-C648-B6F8-B9075487D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B5730-50F9-5443-8E03-53FDCFE164F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2DEDB2E-C861-4C47-8540-9657B15916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" y="0"/>
            <a:ext cx="12194821" cy="6851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559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Retour de vos réponses au questionnaire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529484" y="6408739"/>
            <a:ext cx="488949" cy="363537"/>
          </a:xfrm>
          <a:prstGeom prst="rect">
            <a:avLst/>
          </a:prstGeom>
        </p:spPr>
        <p:txBody>
          <a:bodyPr lIns="90000" tIns="45000" rIns="90000" bIns="45000" anchor="t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DF5A5-F19E-4BB2-A971-7C0E95826CFB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Lucida Sans Unicode" pitchFamily="34" charset="0"/>
                <a:ea typeface="Arial Unicode MS" pitchFamily="34" charset="-128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Lucida Sans Unicode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1">
              <a:buFont typeface="StarSymbol"/>
              <a:buNone/>
              <a:defRPr/>
            </a:pPr>
            <a:r>
              <a:rPr lang="fr-FR" dirty="0"/>
              <a:t>Robots 1/2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body" idx="4294967295"/>
          </p:nvPr>
        </p:nvSpPr>
        <p:spPr>
          <a:xfrm>
            <a:off x="671149" y="1268761"/>
            <a:ext cx="11808883" cy="4608513"/>
          </a:xfrm>
        </p:spPr>
        <p:txBody>
          <a:bodyPr lIns="90000" tIns="45000" rIns="90000" bIns="45000"/>
          <a:lstStyle/>
          <a:p>
            <a:pPr marL="431800" lvl="1" indent="0">
              <a:spcBef>
                <a:spcPts val="400"/>
              </a:spcBef>
              <a:buClr>
                <a:srgbClr val="92D050"/>
              </a:buClr>
              <a:buSzPct val="68000"/>
              <a:buNone/>
              <a:defRPr/>
            </a:pPr>
            <a:r>
              <a:rPr lang="fr-FR" altLang="fr-FR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marL="431800" lvl="1" indent="0">
              <a:spcBef>
                <a:spcPts val="400"/>
              </a:spcBef>
              <a:buClr>
                <a:srgbClr val="92D050"/>
              </a:buClr>
              <a:buSzPct val="68000"/>
              <a:buNone/>
              <a:defRPr/>
            </a:pPr>
            <a:r>
              <a:rPr lang="fr-FR" altLang="fr-FR" b="1" dirty="0" err="1">
                <a:solidFill>
                  <a:srgbClr val="0070C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Monobras</a:t>
            </a:r>
            <a:r>
              <a:rPr lang="fr-FR" altLang="fr-FR" dirty="0">
                <a:solidFill>
                  <a:srgbClr val="0070C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, unité de chargement indépendante de l’enceinte de travail, hotte à flux laminaire</a:t>
            </a:r>
            <a:endParaRPr lang="fr-FR" altLang="fr-FR" sz="2000" dirty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889000" lvl="1" indent="-457200">
              <a:spcBef>
                <a:spcPts val="400"/>
              </a:spcBef>
              <a:buClr>
                <a:srgbClr val="92D050"/>
              </a:buClr>
              <a:buSzPct val="68000"/>
              <a:defRPr/>
            </a:pPr>
            <a:r>
              <a:rPr lang="fr-FR" altLang="fr-FR" sz="2000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IV STATION </a:t>
            </a:r>
            <a:r>
              <a:rPr lang="fr-FR" altLang="fr-FR" sz="2000" dirty="0" err="1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Onco</a:t>
            </a:r>
            <a:r>
              <a:rPr lang="fr-FR" altLang="fr-FR" sz="2000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altLang="fr-FR" sz="2400" dirty="0" err="1">
                <a:solidFill>
                  <a:srgbClr val="FFC00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Omnicell</a:t>
            </a:r>
            <a:r>
              <a:rPr lang="fr-FR" altLang="fr-FR" sz="2400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 </a:t>
            </a:r>
          </a:p>
          <a:p>
            <a:pPr marL="889000" lvl="1" indent="-457200">
              <a:spcBef>
                <a:spcPts val="400"/>
              </a:spcBef>
              <a:buClr>
                <a:srgbClr val="92D050"/>
              </a:buClr>
              <a:buSzPct val="68000"/>
              <a:defRPr/>
            </a:pPr>
            <a:r>
              <a:rPr lang="fr-FR" altLang="fr-FR" sz="2000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RIVA  </a:t>
            </a:r>
            <a:r>
              <a:rPr lang="fr-FR" altLang="fr-FR" sz="2000" dirty="0" err="1">
                <a:solidFill>
                  <a:srgbClr val="FFC00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ARxIUM</a:t>
            </a:r>
            <a:r>
              <a:rPr lang="fr-FR" altLang="fr-FR" sz="2000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: </a:t>
            </a:r>
            <a:r>
              <a:rPr lang="fr-FR" altLang="fr-FR" sz="1600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étiquetage de la préparation</a:t>
            </a:r>
          </a:p>
          <a:p>
            <a:pPr marL="889000" lvl="1" indent="-457200">
              <a:spcBef>
                <a:spcPts val="400"/>
              </a:spcBef>
              <a:buClr>
                <a:srgbClr val="92D050"/>
              </a:buClr>
              <a:buSzPct val="68000"/>
              <a:defRPr/>
            </a:pPr>
            <a:r>
              <a:rPr lang="fr-FR" altLang="fr-FR" sz="2000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APOTECA </a:t>
            </a:r>
            <a:r>
              <a:rPr lang="fr-FR" altLang="fr-FR" sz="2000" dirty="0" err="1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chemo</a:t>
            </a:r>
            <a:r>
              <a:rPr lang="fr-FR" altLang="fr-FR" sz="2000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altLang="fr-FR" sz="2000" dirty="0" err="1">
                <a:solidFill>
                  <a:srgbClr val="FFC00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Loccioni</a:t>
            </a:r>
            <a:r>
              <a:rPr lang="fr-FR" altLang="fr-FR" sz="2000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altLang="fr-FR" sz="1800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: </a:t>
            </a:r>
            <a:r>
              <a:rPr lang="fr-FR" altLang="fr-FR" sz="1600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perfuseur  captif </a:t>
            </a:r>
            <a:r>
              <a:rPr lang="fr-FR" altLang="fr-FR" sz="1600" dirty="0" err="1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prémonté</a:t>
            </a:r>
            <a:endParaRPr lang="fr-FR" altLang="fr-FR" sz="1600" dirty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889000" lvl="1" indent="-457200">
              <a:spcBef>
                <a:spcPts val="400"/>
              </a:spcBef>
              <a:buClr>
                <a:srgbClr val="92D050"/>
              </a:buClr>
              <a:buSzPct val="68000"/>
              <a:defRPr/>
            </a:pPr>
            <a:endParaRPr lang="fr-FR" altLang="fr-FR" sz="2000" dirty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889000" lvl="1" indent="-457200">
              <a:spcBef>
                <a:spcPts val="400"/>
              </a:spcBef>
              <a:buClr>
                <a:srgbClr val="92D050"/>
              </a:buClr>
              <a:buSzPct val="68000"/>
              <a:defRPr/>
            </a:pPr>
            <a:endParaRPr lang="fr-FR" altLang="fr-FR" sz="2000" dirty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431800" lvl="1" indent="0">
              <a:spcBef>
                <a:spcPts val="400"/>
              </a:spcBef>
              <a:buClr>
                <a:srgbClr val="92D050"/>
              </a:buClr>
              <a:buSzPct val="68000"/>
              <a:buNone/>
              <a:defRPr/>
            </a:pPr>
            <a:endParaRPr lang="fr-FR" altLang="fr-FR" sz="2000" dirty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None/>
              <a:defRPr/>
            </a:pPr>
            <a:endParaRPr lang="fr-FR" altLang="fr-F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8917" name="il_f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65" y="4029143"/>
            <a:ext cx="4655840" cy="267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905727"/>
            <a:ext cx="3791744" cy="291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01" y="4507622"/>
            <a:ext cx="4073299" cy="181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8" y="43042"/>
            <a:ext cx="2325159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25134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529484" y="6408739"/>
            <a:ext cx="488949" cy="363537"/>
          </a:xfrm>
          <a:prstGeom prst="rect">
            <a:avLst/>
          </a:prstGeom>
        </p:spPr>
        <p:txBody>
          <a:bodyPr lIns="90000" tIns="45000" rIns="90000" bIns="45000" anchor="t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DF5A5-F19E-4BB2-A971-7C0E95826CFB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Lucida Sans Unicode" pitchFamily="34" charset="0"/>
                <a:ea typeface="Arial Unicode MS" pitchFamily="34" charset="-128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Lucida Sans Unicode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1">
              <a:buFont typeface="StarSymbol"/>
              <a:buNone/>
              <a:defRPr/>
            </a:pPr>
            <a:r>
              <a:rPr lang="fr-FR" dirty="0"/>
              <a:t>Robots 2/2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body" idx="4294967295"/>
          </p:nvPr>
        </p:nvSpPr>
        <p:spPr>
          <a:xfrm>
            <a:off x="671149" y="1268761"/>
            <a:ext cx="11808883" cy="4608513"/>
          </a:xfrm>
        </p:spPr>
        <p:txBody>
          <a:bodyPr lIns="90000" tIns="45000" rIns="90000" bIns="45000"/>
          <a:lstStyle/>
          <a:p>
            <a:pPr marL="431800" lvl="1" indent="0">
              <a:spcBef>
                <a:spcPts val="400"/>
              </a:spcBef>
              <a:buClr>
                <a:srgbClr val="92D050"/>
              </a:buClr>
              <a:buSzPct val="68000"/>
              <a:buNone/>
              <a:defRPr/>
            </a:pPr>
            <a:r>
              <a:rPr lang="fr-FR" altLang="fr-FR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altLang="fr-FR" dirty="0">
                <a:solidFill>
                  <a:srgbClr val="0070C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2 bras, </a:t>
            </a:r>
            <a:r>
              <a:rPr lang="fr-FR" altLang="fr-FR" sz="2000" dirty="0">
                <a:solidFill>
                  <a:srgbClr val="0070C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en isolateur ou hotte, perfuseur </a:t>
            </a:r>
            <a:r>
              <a:rPr lang="fr-FR" altLang="fr-FR" sz="2000" dirty="0" err="1">
                <a:solidFill>
                  <a:srgbClr val="0070C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prémonté</a:t>
            </a:r>
            <a:r>
              <a:rPr lang="fr-FR" altLang="fr-FR" sz="2000" dirty="0">
                <a:solidFill>
                  <a:srgbClr val="0070C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possible </a:t>
            </a:r>
          </a:p>
          <a:p>
            <a:pPr marL="889000" lvl="1" indent="-457200">
              <a:spcBef>
                <a:spcPts val="400"/>
              </a:spcBef>
              <a:buClr>
                <a:srgbClr val="92D050"/>
              </a:buClr>
              <a:buSzPct val="68000"/>
              <a:defRPr/>
            </a:pPr>
            <a:r>
              <a:rPr lang="fr-FR" altLang="fr-FR" sz="2000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KIRO robot </a:t>
            </a:r>
            <a:r>
              <a:rPr lang="fr-FR" altLang="fr-FR" sz="2000" dirty="0" err="1">
                <a:solidFill>
                  <a:srgbClr val="FFC00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Grifols</a:t>
            </a:r>
            <a:r>
              <a:rPr lang="fr-FR" altLang="fr-FR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fr-FR" altLang="fr-FR" sz="1800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sous hotte ou isolateur , chargement </a:t>
            </a:r>
          </a:p>
          <a:p>
            <a:pPr marL="431800" lvl="1" indent="0">
              <a:spcBef>
                <a:spcPts val="400"/>
              </a:spcBef>
              <a:buClr>
                <a:srgbClr val="92D050"/>
              </a:buClr>
              <a:buSzPct val="68000"/>
              <a:buNone/>
              <a:defRPr/>
            </a:pPr>
            <a:r>
              <a:rPr lang="fr-FR" altLang="fr-FR" sz="1800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dans l’enceinte de travail </a:t>
            </a:r>
          </a:p>
          <a:p>
            <a:pPr marL="889000" lvl="1" indent="-457200">
              <a:spcBef>
                <a:spcPts val="400"/>
              </a:spcBef>
              <a:buClr>
                <a:srgbClr val="92D050"/>
              </a:buClr>
              <a:buSzPct val="68000"/>
              <a:defRPr/>
            </a:pPr>
            <a:r>
              <a:rPr lang="fr-FR" altLang="fr-FR" sz="2000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SMARTCOMPOUNDER</a:t>
            </a:r>
            <a:r>
              <a:rPr lang="fr-FR" altLang="fr-FR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altLang="fr-FR" sz="2000" dirty="0">
                <a:solidFill>
                  <a:srgbClr val="FFC00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ACS </a:t>
            </a:r>
            <a:r>
              <a:rPr lang="fr-FR" altLang="fr-FR" sz="2000" dirty="0" err="1">
                <a:solidFill>
                  <a:srgbClr val="FFC00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Steriline</a:t>
            </a:r>
            <a:r>
              <a:rPr lang="fr-FR" altLang="fr-FR" sz="2000" dirty="0">
                <a:solidFill>
                  <a:srgbClr val="FFC00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altLang="fr-FR" sz="2000" dirty="0" err="1">
                <a:solidFill>
                  <a:srgbClr val="FFC00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Robotics</a:t>
            </a:r>
            <a:r>
              <a:rPr lang="fr-FR" altLang="fr-FR" sz="2000" dirty="0">
                <a:solidFill>
                  <a:srgbClr val="FFC000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fr-FR" altLang="fr-FR" sz="1800" dirty="0">
                <a:solidFill>
                  <a:prstClr val="black"/>
                </a:solidFill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2 unités de chargement indépendantes , travail partiel en système clos </a:t>
            </a:r>
          </a:p>
          <a:p>
            <a:pPr marL="914400" lvl="1" indent="-457200">
              <a:spcBef>
                <a:spcPts val="400"/>
              </a:spcBef>
              <a:spcAft>
                <a:spcPts val="1413"/>
              </a:spcAft>
              <a:buClr>
                <a:srgbClr val="92D050"/>
              </a:buClr>
              <a:buSzPct val="68000"/>
              <a:defRPr/>
            </a:pPr>
            <a:endParaRPr lang="fr-FR" altLang="fr-FR" sz="2000" dirty="0">
              <a:solidFill>
                <a:srgbClr val="FFC000"/>
              </a:solidFill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889000" lvl="1" indent="-457200">
              <a:spcBef>
                <a:spcPts val="400"/>
              </a:spcBef>
              <a:buClr>
                <a:srgbClr val="92D050"/>
              </a:buClr>
              <a:buSzPct val="68000"/>
              <a:defRPr/>
            </a:pPr>
            <a:endParaRPr lang="fr-FR" altLang="fr-FR" dirty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889000" lvl="1" indent="-457200">
              <a:spcBef>
                <a:spcPts val="400"/>
              </a:spcBef>
              <a:buClr>
                <a:srgbClr val="92D050"/>
              </a:buClr>
              <a:buSzPct val="68000"/>
              <a:defRPr/>
            </a:pPr>
            <a:endParaRPr lang="fr-FR" altLang="fr-FR" sz="2000" dirty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431800" lvl="1" indent="0">
              <a:spcBef>
                <a:spcPts val="400"/>
              </a:spcBef>
              <a:buClr>
                <a:srgbClr val="92D050"/>
              </a:buClr>
              <a:buSzPct val="68000"/>
              <a:buNone/>
              <a:defRPr/>
            </a:pPr>
            <a:endParaRPr lang="fr-FR" altLang="fr-FR" sz="2000" dirty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None/>
              <a:defRPr/>
            </a:pPr>
            <a:endParaRPr lang="fr-FR" altLang="fr-F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099" name="Picture 3" descr="F:\GERPAC\2018\Kiro 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789040"/>
            <a:ext cx="5413257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8"/>
          <a:stretch/>
        </p:blipFill>
        <p:spPr>
          <a:xfrm>
            <a:off x="6900745" y="3356992"/>
            <a:ext cx="4508697" cy="370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67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Vos réponses aux questions :  61 réponses.2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Une automatisation de la production nécessite- t- elle un seuil d’activité ?       </a:t>
            </a:r>
          </a:p>
          <a:p>
            <a:pPr lvl="1"/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b="1" dirty="0">
                <a:solidFill>
                  <a:srgbClr val="00B050"/>
                </a:solidFill>
              </a:rPr>
              <a:t>OUI  90.2%   </a:t>
            </a:r>
            <a:r>
              <a:rPr lang="fr-FR" b="1" dirty="0">
                <a:solidFill>
                  <a:srgbClr val="7030A0"/>
                </a:solidFill>
              </a:rPr>
              <a:t>/ NON </a:t>
            </a:r>
            <a:r>
              <a:rPr lang="fr-FR" b="1" dirty="0">
                <a:solidFill>
                  <a:srgbClr val="00B050"/>
                </a:solidFill>
              </a:rPr>
              <a:t>9.8%</a:t>
            </a:r>
          </a:p>
          <a:p>
            <a:r>
              <a:rPr lang="fr-FR" dirty="0"/>
              <a:t>Seuil d’activité  ( nombre de préparations annuelles )</a:t>
            </a:r>
          </a:p>
          <a:p>
            <a:pPr lvl="1"/>
            <a:r>
              <a:rPr lang="fr-FR" dirty="0"/>
              <a:t>  </a:t>
            </a:r>
            <a:r>
              <a:rPr lang="fr-FR" b="1" dirty="0">
                <a:solidFill>
                  <a:srgbClr val="7030A0"/>
                </a:solidFill>
              </a:rPr>
              <a:t>30 000 : </a:t>
            </a:r>
            <a:r>
              <a:rPr lang="fr-FR" b="1" dirty="0">
                <a:solidFill>
                  <a:srgbClr val="00B050"/>
                </a:solidFill>
              </a:rPr>
              <a:t>63.9%  </a:t>
            </a:r>
            <a:r>
              <a:rPr lang="fr-FR" b="1" dirty="0">
                <a:solidFill>
                  <a:srgbClr val="7030A0"/>
                </a:solidFill>
              </a:rPr>
              <a:t>/  40 000  </a:t>
            </a:r>
            <a:r>
              <a:rPr lang="fr-FR" b="1" dirty="0">
                <a:solidFill>
                  <a:srgbClr val="00B050"/>
                </a:solidFill>
              </a:rPr>
              <a:t>29.5%/ </a:t>
            </a:r>
            <a:r>
              <a:rPr lang="fr-FR" b="1" dirty="0">
                <a:solidFill>
                  <a:srgbClr val="7030A0"/>
                </a:solidFill>
              </a:rPr>
              <a:t>50 000 </a:t>
            </a:r>
            <a:r>
              <a:rPr lang="fr-FR" b="1" dirty="0">
                <a:solidFill>
                  <a:srgbClr val="00B050"/>
                </a:solidFill>
              </a:rPr>
              <a:t>3.3% </a:t>
            </a:r>
            <a:r>
              <a:rPr lang="fr-FR" b="1" dirty="0">
                <a:solidFill>
                  <a:srgbClr val="7030A0"/>
                </a:solidFill>
              </a:rPr>
              <a:t>/ plus de 50 000 </a:t>
            </a:r>
            <a:r>
              <a:rPr lang="fr-FR" b="1" dirty="0">
                <a:solidFill>
                  <a:srgbClr val="00B050"/>
                </a:solidFill>
              </a:rPr>
              <a:t>3.3%</a:t>
            </a:r>
          </a:p>
          <a:p>
            <a:r>
              <a:rPr lang="fr-FR" dirty="0"/>
              <a:t>Automatisation de la production est-elle synonyme d’investissements importants ?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  OUI </a:t>
            </a:r>
            <a:r>
              <a:rPr lang="fr-FR" b="1" dirty="0">
                <a:solidFill>
                  <a:srgbClr val="00B050"/>
                </a:solidFill>
              </a:rPr>
              <a:t>86.9%/ </a:t>
            </a:r>
            <a:r>
              <a:rPr lang="fr-FR" b="1" dirty="0">
                <a:solidFill>
                  <a:srgbClr val="7030A0"/>
                </a:solidFill>
              </a:rPr>
              <a:t>NON </a:t>
            </a:r>
            <a:r>
              <a:rPr lang="fr-FR" b="1" dirty="0">
                <a:solidFill>
                  <a:srgbClr val="00B050"/>
                </a:solidFill>
              </a:rPr>
              <a:t>13.1%</a:t>
            </a:r>
          </a:p>
          <a:p>
            <a:r>
              <a:rPr lang="fr-FR" dirty="0"/>
              <a:t>Quels sont pour vous les critères les plus importants dans le choix d’un  robot de production ?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productivité       </a:t>
            </a:r>
            <a:r>
              <a:rPr lang="fr-FR" b="1" dirty="0">
                <a:solidFill>
                  <a:srgbClr val="00B050"/>
                </a:solidFill>
              </a:rPr>
              <a:t>60.7%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 qualité de la préparation, </a:t>
            </a:r>
            <a:r>
              <a:rPr lang="fr-FR" b="1" dirty="0">
                <a:solidFill>
                  <a:srgbClr val="00B050"/>
                </a:solidFill>
              </a:rPr>
              <a:t>83.6%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 réduction des TMS, </a:t>
            </a:r>
            <a:r>
              <a:rPr lang="fr-FR" b="1" dirty="0">
                <a:solidFill>
                  <a:srgbClr val="00B050"/>
                </a:solidFill>
              </a:rPr>
              <a:t>52.5%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réalisation de tous les types de préparation, </a:t>
            </a:r>
            <a:r>
              <a:rPr lang="fr-FR" b="1" dirty="0">
                <a:solidFill>
                  <a:srgbClr val="00B050"/>
                </a:solidFill>
              </a:rPr>
              <a:t>32.8%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coût, </a:t>
            </a:r>
            <a:r>
              <a:rPr lang="fr-FR" b="1" dirty="0">
                <a:solidFill>
                  <a:srgbClr val="00B050"/>
                </a:solidFill>
              </a:rPr>
              <a:t>44.3%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contraintes techniques d’installation, </a:t>
            </a:r>
            <a:r>
              <a:rPr lang="fr-FR" b="1" dirty="0">
                <a:solidFill>
                  <a:srgbClr val="00B050"/>
                </a:solidFill>
              </a:rPr>
              <a:t>37.7%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7880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Vos réponses aux questions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Peut-on automatiser sans modifier l’organisation de la production ? 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OUI </a:t>
            </a:r>
            <a:r>
              <a:rPr lang="fr-FR" b="1" dirty="0">
                <a:solidFill>
                  <a:srgbClr val="00B050"/>
                </a:solidFill>
              </a:rPr>
              <a:t>6.6% </a:t>
            </a:r>
            <a:r>
              <a:rPr lang="fr-FR" b="1" dirty="0">
                <a:solidFill>
                  <a:srgbClr val="7030A0"/>
                </a:solidFill>
              </a:rPr>
              <a:t>NON </a:t>
            </a:r>
            <a:r>
              <a:rPr lang="fr-FR" b="1" dirty="0">
                <a:solidFill>
                  <a:srgbClr val="00B050"/>
                </a:solidFill>
              </a:rPr>
              <a:t>93.4 %</a:t>
            </a:r>
          </a:p>
          <a:p>
            <a:r>
              <a:rPr lang="fr-FR" dirty="0"/>
              <a:t>Si l’organisation est modifiée à quel niveau ?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Flux de production </a:t>
            </a:r>
            <a:r>
              <a:rPr lang="fr-FR" b="1" dirty="0">
                <a:solidFill>
                  <a:srgbClr val="00B050"/>
                </a:solidFill>
              </a:rPr>
              <a:t>65.6%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Services de soins </a:t>
            </a:r>
            <a:r>
              <a:rPr lang="fr-FR" b="1" dirty="0">
                <a:solidFill>
                  <a:srgbClr val="00B050"/>
                </a:solidFill>
              </a:rPr>
              <a:t>0%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Personnel </a:t>
            </a:r>
            <a:r>
              <a:rPr lang="fr-FR" b="1" dirty="0">
                <a:solidFill>
                  <a:srgbClr val="00B050"/>
                </a:solidFill>
              </a:rPr>
              <a:t>31.1%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Prescription médicale </a:t>
            </a:r>
            <a:r>
              <a:rPr lang="fr-FR" b="1" dirty="0">
                <a:solidFill>
                  <a:srgbClr val="00B050"/>
                </a:solidFill>
              </a:rPr>
              <a:t>3.3%</a:t>
            </a:r>
          </a:p>
          <a:p>
            <a:r>
              <a:rPr lang="fr-FR" dirty="0"/>
              <a:t>La sécurisation attendue en robotisant  est elle supérieure à la préparation manuelle ?  	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OUI </a:t>
            </a:r>
            <a:r>
              <a:rPr lang="fr-FR" b="1" dirty="0">
                <a:solidFill>
                  <a:srgbClr val="00B050"/>
                </a:solidFill>
              </a:rPr>
              <a:t>86.9%/ </a:t>
            </a:r>
            <a:r>
              <a:rPr lang="fr-FR" b="1" dirty="0">
                <a:solidFill>
                  <a:srgbClr val="7030A0"/>
                </a:solidFill>
              </a:rPr>
              <a:t>NON </a:t>
            </a:r>
            <a:r>
              <a:rPr lang="fr-FR" b="1" dirty="0">
                <a:solidFill>
                  <a:srgbClr val="00B050"/>
                </a:solidFill>
              </a:rPr>
              <a:t>13.1%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411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Vos réponses aux questions 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 A votre avis  quel est le temps nécessaire pour la qualification d’un équipement d’automatisation ? 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1 semaine </a:t>
            </a:r>
            <a:r>
              <a:rPr lang="fr-FR" b="1" dirty="0">
                <a:solidFill>
                  <a:srgbClr val="00B050"/>
                </a:solidFill>
              </a:rPr>
              <a:t>11.5%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1 mois </a:t>
            </a:r>
            <a:r>
              <a:rPr lang="fr-FR" b="1" dirty="0">
                <a:solidFill>
                  <a:srgbClr val="00B050"/>
                </a:solidFill>
              </a:rPr>
              <a:t>26.2%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2 mois </a:t>
            </a:r>
            <a:r>
              <a:rPr lang="fr-FR" b="1" dirty="0">
                <a:solidFill>
                  <a:srgbClr val="00B050"/>
                </a:solidFill>
              </a:rPr>
              <a:t>36.1%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 6 mois </a:t>
            </a:r>
            <a:r>
              <a:rPr lang="fr-FR" b="1" dirty="0">
                <a:solidFill>
                  <a:srgbClr val="00B050"/>
                </a:solidFill>
              </a:rPr>
              <a:t>26.2%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Y a-t-il un « gain » en personnel pour l’installation d’un robot de production ? 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OUI </a:t>
            </a:r>
            <a:r>
              <a:rPr lang="fr-FR" b="1" dirty="0">
                <a:solidFill>
                  <a:srgbClr val="00B050"/>
                </a:solidFill>
              </a:rPr>
              <a:t>62.3%/ </a:t>
            </a:r>
            <a:r>
              <a:rPr lang="fr-FR" b="1" dirty="0">
                <a:solidFill>
                  <a:srgbClr val="7030A0"/>
                </a:solidFill>
              </a:rPr>
              <a:t>NON  </a:t>
            </a:r>
            <a:r>
              <a:rPr lang="fr-FR" b="1" dirty="0">
                <a:solidFill>
                  <a:srgbClr val="00B050"/>
                </a:solidFill>
              </a:rPr>
              <a:t>32.7%</a:t>
            </a:r>
          </a:p>
          <a:p>
            <a:r>
              <a:rPr lang="fr-FR" dirty="0"/>
              <a:t>Et si oui vous  l’estimez à combien ?  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Préparateurs : 1  </a:t>
            </a:r>
            <a:r>
              <a:rPr lang="fr-FR" b="1" dirty="0">
                <a:solidFill>
                  <a:srgbClr val="00B050"/>
                </a:solidFill>
              </a:rPr>
              <a:t>65% </a:t>
            </a:r>
            <a:r>
              <a:rPr lang="fr-FR" b="1" dirty="0">
                <a:solidFill>
                  <a:srgbClr val="7030A0"/>
                </a:solidFill>
              </a:rPr>
              <a:t>/ 2 </a:t>
            </a:r>
            <a:r>
              <a:rPr lang="fr-FR" b="1" dirty="0">
                <a:solidFill>
                  <a:srgbClr val="00B050"/>
                </a:solidFill>
              </a:rPr>
              <a:t>26%/ </a:t>
            </a:r>
            <a:r>
              <a:rPr lang="fr-FR" b="1" dirty="0">
                <a:solidFill>
                  <a:srgbClr val="7030A0"/>
                </a:solidFill>
              </a:rPr>
              <a:t>3  </a:t>
            </a:r>
            <a:r>
              <a:rPr lang="fr-FR" b="1" dirty="0">
                <a:solidFill>
                  <a:srgbClr val="00B050"/>
                </a:solidFill>
              </a:rPr>
              <a:t>6% </a:t>
            </a:r>
            <a:r>
              <a:rPr lang="fr-FR" b="1" dirty="0">
                <a:solidFill>
                  <a:srgbClr val="7030A0"/>
                </a:solidFill>
              </a:rPr>
              <a:t>/ &gt;3</a:t>
            </a:r>
          </a:p>
          <a:p>
            <a:pPr lvl="1"/>
            <a:r>
              <a:rPr lang="fr-FR" b="1" dirty="0">
                <a:solidFill>
                  <a:srgbClr val="7030A0"/>
                </a:solidFill>
              </a:rPr>
              <a:t>Pharmaciens : 1 </a:t>
            </a:r>
            <a:r>
              <a:rPr lang="fr-FR" b="1" dirty="0">
                <a:solidFill>
                  <a:srgbClr val="00B050"/>
                </a:solidFill>
              </a:rPr>
              <a:t>88% </a:t>
            </a:r>
            <a:r>
              <a:rPr lang="fr-FR" b="1" dirty="0">
                <a:solidFill>
                  <a:srgbClr val="7030A0"/>
                </a:solidFill>
              </a:rPr>
              <a:t>/plus d’1 </a:t>
            </a:r>
            <a:r>
              <a:rPr lang="fr-FR" b="1" dirty="0">
                <a:solidFill>
                  <a:srgbClr val="00B050"/>
                </a:solidFill>
              </a:rPr>
              <a:t>6.1%/ </a:t>
            </a:r>
            <a:r>
              <a:rPr lang="fr-FR" b="1" dirty="0">
                <a:solidFill>
                  <a:srgbClr val="7030A0"/>
                </a:solidFill>
              </a:rPr>
              <a:t>nécessite plus de pharmacien   </a:t>
            </a:r>
          </a:p>
          <a:p>
            <a:r>
              <a:rPr lang="fr-FR" dirty="0"/>
              <a:t>Pensez vous à anticiper  la gestion des </a:t>
            </a:r>
            <a:r>
              <a:rPr lang="fr-FR" dirty="0" err="1"/>
              <a:t>RHs</a:t>
            </a:r>
            <a:r>
              <a:rPr lang="fr-FR" dirty="0"/>
              <a:t> préparateurs en amont du projet ?</a:t>
            </a:r>
          </a:p>
          <a:p>
            <a:pPr lvl="7"/>
            <a:r>
              <a:rPr lang="fr-FR" sz="2400" dirty="0"/>
              <a:t> </a:t>
            </a:r>
            <a:r>
              <a:rPr lang="fr-FR" sz="2400" b="1" dirty="0">
                <a:solidFill>
                  <a:srgbClr val="7030A0"/>
                </a:solidFill>
              </a:rPr>
              <a:t>OUI </a:t>
            </a:r>
            <a:r>
              <a:rPr lang="fr-FR" sz="2400" b="1" dirty="0">
                <a:solidFill>
                  <a:srgbClr val="00B050"/>
                </a:solidFill>
              </a:rPr>
              <a:t>83.6%/ </a:t>
            </a:r>
            <a:r>
              <a:rPr lang="fr-FR" sz="2400" b="1" dirty="0">
                <a:solidFill>
                  <a:srgbClr val="7030A0"/>
                </a:solidFill>
              </a:rPr>
              <a:t>NON </a:t>
            </a:r>
            <a:r>
              <a:rPr lang="fr-FR" sz="2400" b="1" dirty="0">
                <a:solidFill>
                  <a:srgbClr val="00B050"/>
                </a:solidFill>
              </a:rPr>
              <a:t>16.4%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693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différentes thèmes en 2eme partie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Choix et contraintes des locaux d’installation d’un automate (20 min)</a:t>
            </a:r>
            <a:r>
              <a:rPr lang="fr-FR" dirty="0"/>
              <a:t> :  </a:t>
            </a:r>
            <a:r>
              <a:rPr lang="fr-FR" dirty="0" err="1"/>
              <a:t>Khedidja</a:t>
            </a:r>
            <a:r>
              <a:rPr lang="fr-FR" dirty="0"/>
              <a:t> </a:t>
            </a:r>
            <a:r>
              <a:rPr lang="fr-FR" dirty="0" err="1"/>
              <a:t>Bekhtari</a:t>
            </a:r>
            <a:r>
              <a:rPr lang="fr-FR" dirty="0"/>
              <a:t>, Isabelle </a:t>
            </a:r>
            <a:r>
              <a:rPr lang="fr-FR" dirty="0" err="1"/>
              <a:t>Princet</a:t>
            </a:r>
            <a:r>
              <a:rPr lang="fr-FR" dirty="0"/>
              <a:t>, Laurence Escalup</a:t>
            </a:r>
          </a:p>
          <a:p>
            <a:r>
              <a:rPr lang="fr-FR" b="1" dirty="0"/>
              <a:t>Qualification  des équipements (20 min) et contrôles pharmaceutiques:</a:t>
            </a:r>
            <a:r>
              <a:rPr lang="fr-FR" dirty="0"/>
              <a:t> Romain </a:t>
            </a:r>
            <a:r>
              <a:rPr lang="fr-FR" dirty="0" err="1"/>
              <a:t>Desmaris</a:t>
            </a:r>
            <a:r>
              <a:rPr lang="fr-FR" dirty="0"/>
              <a:t> , Marie Laure </a:t>
            </a:r>
            <a:r>
              <a:rPr lang="fr-FR" dirty="0" err="1"/>
              <a:t>Brandely</a:t>
            </a:r>
            <a:r>
              <a:rPr lang="fr-FR" dirty="0"/>
              <a:t> , </a:t>
            </a:r>
            <a:r>
              <a:rPr lang="fr-FR" dirty="0" err="1"/>
              <a:t>Khedidja</a:t>
            </a:r>
            <a:r>
              <a:rPr lang="fr-FR" dirty="0"/>
              <a:t> </a:t>
            </a:r>
            <a:r>
              <a:rPr lang="fr-FR" dirty="0" err="1"/>
              <a:t>Bekhtari</a:t>
            </a:r>
            <a:endParaRPr lang="fr-FR" dirty="0"/>
          </a:p>
          <a:p>
            <a:r>
              <a:rPr lang="fr-FR" b="1" dirty="0"/>
              <a:t>Organisation de la production automatisée (20 min)</a:t>
            </a:r>
            <a:r>
              <a:rPr lang="fr-FR" dirty="0"/>
              <a:t> : Elise </a:t>
            </a:r>
            <a:r>
              <a:rPr lang="fr-FR" dirty="0" err="1"/>
              <a:t>Goiffon</a:t>
            </a:r>
            <a:r>
              <a:rPr lang="fr-FR" dirty="0"/>
              <a:t> , Romain </a:t>
            </a:r>
            <a:r>
              <a:rPr lang="fr-FR" dirty="0" err="1"/>
              <a:t>Desmaris</a:t>
            </a:r>
            <a:r>
              <a:rPr lang="fr-FR" dirty="0"/>
              <a:t> , Marie Laure </a:t>
            </a:r>
            <a:r>
              <a:rPr lang="fr-FR" dirty="0" err="1"/>
              <a:t>Brandely</a:t>
            </a:r>
            <a:r>
              <a:rPr lang="fr-FR" dirty="0"/>
              <a:t> </a:t>
            </a:r>
          </a:p>
          <a:p>
            <a:r>
              <a:rPr lang="fr-FR" b="1" dirty="0"/>
              <a:t>Les défis </a:t>
            </a:r>
            <a:r>
              <a:rPr lang="fr-FR" b="1" dirty="0" err="1"/>
              <a:t>RHs</a:t>
            </a:r>
            <a:r>
              <a:rPr lang="fr-FR" b="1" dirty="0"/>
              <a:t> de la robotisation ( 20 min)</a:t>
            </a:r>
            <a:r>
              <a:rPr lang="fr-FR" dirty="0"/>
              <a:t> : </a:t>
            </a:r>
            <a:r>
              <a:rPr lang="fr-FR" dirty="0" err="1"/>
              <a:t>Thierno</a:t>
            </a:r>
            <a:r>
              <a:rPr lang="fr-FR" dirty="0"/>
              <a:t> </a:t>
            </a:r>
            <a:r>
              <a:rPr lang="fr-FR" dirty="0" err="1"/>
              <a:t>Guiro</a:t>
            </a:r>
            <a:r>
              <a:rPr lang="fr-FR" dirty="0"/>
              <a:t>,  Elise </a:t>
            </a:r>
            <a:r>
              <a:rPr lang="fr-FR" dirty="0" err="1"/>
              <a:t>Goiffon</a:t>
            </a:r>
            <a:r>
              <a:rPr lang="fr-FR" dirty="0"/>
              <a:t>  , Laurence Escalup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AE90C-7F91-45F3-887F-FB16A94A2373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17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Back up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		Pompes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defRPr/>
            </a:pPr>
            <a:endParaRPr lang="fr-FR" altLang="fr-FR" sz="2400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defRPr/>
            </a:pPr>
            <a:endParaRPr lang="fr-FR" altLang="fr-FR" sz="2400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defRPr/>
            </a:pPr>
            <a:r>
              <a:rPr lang="fr-FR" altLang="fr-FR" sz="2400" dirty="0" err="1">
                <a:latin typeface="Tahoma" pitchFamily="34" charset="0"/>
                <a:cs typeface="Tahoma" pitchFamily="34" charset="0"/>
              </a:rPr>
              <a:t>Repeater</a:t>
            </a:r>
            <a:r>
              <a:rPr lang="fr-FR" altLang="fr-FR" sz="2400" dirty="0">
                <a:latin typeface="Tahoma" pitchFamily="34" charset="0"/>
                <a:cs typeface="Tahoma" pitchFamily="34" charset="0"/>
              </a:rPr>
              <a:t>  BAXA</a:t>
            </a:r>
          </a:p>
          <a:p>
            <a:pPr marL="0" indent="0" algn="just">
              <a:buNone/>
              <a:defRPr/>
            </a:pPr>
            <a:endParaRPr lang="fr-FR" altLang="fr-FR" sz="2400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defRPr/>
            </a:pPr>
            <a:endParaRPr lang="fr-FR" altLang="fr-FR" sz="2400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defRPr/>
            </a:pPr>
            <a:r>
              <a:rPr lang="fr-FR" altLang="fr-FR" sz="2400" dirty="0">
                <a:latin typeface="Tahoma" pitchFamily="34" charset="0"/>
                <a:cs typeface="Tahoma" pitchFamily="34" charset="0"/>
              </a:rPr>
              <a:t>Diana  ICU MEDICAL</a:t>
            </a:r>
          </a:p>
          <a:p>
            <a:pPr marL="0" indent="0" algn="just">
              <a:defRPr/>
            </a:pPr>
            <a:endParaRPr lang="fr-FR" altLang="fr-FR" sz="2400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buNone/>
              <a:defRPr/>
            </a:pPr>
            <a:endParaRPr lang="fr-FR" altLang="fr-FR" sz="2400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defRPr/>
            </a:pPr>
            <a:r>
              <a:rPr lang="fr-FR" altLang="fr-FR" sz="2400" dirty="0">
                <a:latin typeface="Tahoma" pitchFamily="34" charset="0"/>
                <a:cs typeface="Tahoma" pitchFamily="34" charset="0"/>
              </a:rPr>
              <a:t>MEDIMIX  IMF-PROCARE</a:t>
            </a:r>
          </a:p>
          <a:p>
            <a:pPr marL="0" indent="0" algn="just">
              <a:defRPr/>
            </a:pPr>
            <a:endParaRPr lang="fr-FR" altLang="fr-FR" sz="2400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defRPr/>
            </a:pPr>
            <a:endParaRPr lang="fr-FR" altLang="fr-FR" sz="2400" dirty="0">
              <a:latin typeface="Tahoma" pitchFamily="34" charset="0"/>
              <a:cs typeface="Tahoma" pitchFamily="34" charset="0"/>
            </a:endParaRPr>
          </a:p>
          <a:p>
            <a:pPr marL="0" indent="0" algn="just" eaLnBrk="1" hangingPunct="1">
              <a:defRPr/>
            </a:pPr>
            <a:endParaRPr lang="fr-FR" altLang="fr-FR" sz="2400" dirty="0">
              <a:latin typeface="Tahoma" pitchFamily="34" charset="0"/>
              <a:cs typeface="Tahoma" pitchFamily="34" charset="0"/>
            </a:endParaRPr>
          </a:p>
          <a:p>
            <a:pPr marL="0" indent="0" algn="just" eaLnBrk="1" hangingPunct="1">
              <a:buNone/>
              <a:defRPr/>
            </a:pPr>
            <a:endParaRPr lang="fr-FR" altLang="fr-FR" sz="2400" dirty="0">
              <a:latin typeface="Tahoma" pitchFamily="34" charset="0"/>
              <a:cs typeface="Tahoma" pitchFamily="34" charset="0"/>
            </a:endParaRPr>
          </a:p>
          <a:p>
            <a:pPr marL="0" indent="0">
              <a:defRPr/>
            </a:pPr>
            <a:endParaRPr lang="fr-FR" alt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111AC3-009F-4CD8-9073-FED30A1AEF5B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753422"/>
            <a:ext cx="2016224" cy="201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02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2492897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487488" y="5922873"/>
            <a:ext cx="148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 exhaustif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7" y="4549131"/>
            <a:ext cx="3492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86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529484" y="6408739"/>
            <a:ext cx="488949" cy="363537"/>
          </a:xfrm>
          <a:prstGeom prst="rect">
            <a:avLst/>
          </a:prstGeom>
        </p:spPr>
        <p:txBody>
          <a:bodyPr lIns="90000" tIns="45000" rIns="90000" bIns="45000" anchor="t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DF5A5-F19E-4BB2-A971-7C0E95826CFB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Lucida Sans Unicode" pitchFamily="34" charset="0"/>
                <a:ea typeface="Arial Unicode MS" pitchFamily="34" charset="-128"/>
                <a:cs typeface="Tahom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Lucida Sans Unicode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</p:spPr>
        <p:txBody>
          <a:bodyPr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1">
              <a:buFont typeface="StarSymbol"/>
              <a:buNone/>
              <a:defRPr/>
            </a:pPr>
            <a:r>
              <a:rPr lang="fr-FR" dirty="0"/>
              <a:t>Automates 1/2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type="body" idx="4294967295"/>
          </p:nvPr>
        </p:nvSpPr>
        <p:spPr>
          <a:xfrm>
            <a:off x="1487488" y="1628801"/>
            <a:ext cx="11808883" cy="4608513"/>
          </a:xfrm>
        </p:spPr>
        <p:txBody>
          <a:bodyPr lIns="90000" tIns="45000" rIns="90000" bIns="45000"/>
          <a:lstStyle/>
          <a:p>
            <a:pPr marL="274320" lvl="1" indent="0">
              <a:spcBef>
                <a:spcPts val="400"/>
              </a:spcBef>
              <a:buClr>
                <a:srgbClr val="F07F09"/>
              </a:buClr>
              <a:buSzPct val="68000"/>
              <a:buNone/>
              <a:defRPr/>
            </a:pPr>
            <a:endParaRPr lang="fr-FR" altLang="fr-FR" dirty="0">
              <a:latin typeface="Tahoma" pitchFamily="34" charset="0"/>
              <a:cs typeface="Tahoma" pitchFamily="34" charset="0"/>
            </a:endParaRPr>
          </a:p>
          <a:p>
            <a:pPr marL="274320" lvl="1" indent="0">
              <a:spcBef>
                <a:spcPts val="400"/>
              </a:spcBef>
              <a:buClr>
                <a:srgbClr val="F07F09"/>
              </a:buClr>
              <a:buSzPct val="68000"/>
              <a:buNone/>
              <a:defRPr/>
            </a:pPr>
            <a:r>
              <a:rPr lang="fr-FR" altLang="fr-FR" dirty="0" err="1">
                <a:latin typeface="Tahoma" pitchFamily="34" charset="0"/>
                <a:cs typeface="Tahoma" pitchFamily="34" charset="0"/>
              </a:rPr>
              <a:t>Smartfiller</a:t>
            </a:r>
            <a:r>
              <a:rPr lang="fr-FR" altLang="fr-FR" dirty="0">
                <a:latin typeface="Tahoma" pitchFamily="34" charset="0"/>
                <a:cs typeface="Tahoma" pitchFamily="34" charset="0"/>
              </a:rPr>
              <a:t> ADDED PHARMA</a:t>
            </a:r>
          </a:p>
          <a:p>
            <a:pPr marL="274320" lvl="1" indent="0">
              <a:spcBef>
                <a:spcPts val="400"/>
              </a:spcBef>
              <a:buClr>
                <a:srgbClr val="F07F09"/>
              </a:buClr>
              <a:buSzPct val="68000"/>
              <a:buNone/>
              <a:defRPr/>
            </a:pPr>
            <a:endParaRPr lang="fr-FR" altLang="fr-FR" dirty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274320" lvl="1" indent="0">
              <a:spcBef>
                <a:spcPts val="400"/>
              </a:spcBef>
              <a:buClr>
                <a:srgbClr val="F07F09"/>
              </a:buClr>
              <a:buSzPct val="68000"/>
              <a:buNone/>
              <a:defRPr/>
            </a:pPr>
            <a:endParaRPr lang="fr-FR" altLang="fr-FR" dirty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274320" lvl="1" indent="0">
              <a:spcBef>
                <a:spcPts val="400"/>
              </a:spcBef>
              <a:buClr>
                <a:srgbClr val="F07F09"/>
              </a:buClr>
              <a:buSzPct val="68000"/>
              <a:buNone/>
              <a:defRPr/>
            </a:pPr>
            <a:r>
              <a:rPr lang="fr-FR" altLang="fr-FR" dirty="0" err="1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Pharmoduct</a:t>
            </a:r>
            <a:r>
              <a:rPr lang="fr-FR" altLang="fr-FR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DEDALUS</a:t>
            </a:r>
          </a:p>
          <a:p>
            <a:pPr marL="274320" lvl="1" indent="0">
              <a:spcBef>
                <a:spcPts val="400"/>
              </a:spcBef>
              <a:buClr>
                <a:srgbClr val="F07F09"/>
              </a:buClr>
              <a:buSzPct val="68000"/>
              <a:buNone/>
              <a:defRPr/>
            </a:pPr>
            <a:endParaRPr lang="fr-FR" altLang="fr-FR" dirty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274320" lvl="1" indent="0">
              <a:spcBef>
                <a:spcPts val="400"/>
              </a:spcBef>
              <a:buClr>
                <a:srgbClr val="F07F09"/>
              </a:buClr>
              <a:buSzPct val="68000"/>
              <a:buNone/>
              <a:defRPr/>
            </a:pPr>
            <a:r>
              <a:rPr lang="fr-FR" altLang="fr-FR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Smart </a:t>
            </a:r>
            <a:r>
              <a:rPr lang="fr-FR" altLang="fr-FR" dirty="0" err="1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compounders</a:t>
            </a:r>
            <a:r>
              <a:rPr lang="fr-FR" altLang="fr-FR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 </a:t>
            </a:r>
          </a:p>
          <a:p>
            <a:pPr marL="521208" lvl="2" indent="0">
              <a:spcBef>
                <a:spcPts val="400"/>
              </a:spcBef>
              <a:buClr>
                <a:srgbClr val="F07F09"/>
              </a:buClr>
              <a:buSzPct val="68000"/>
              <a:buNone/>
              <a:defRPr/>
            </a:pPr>
            <a:r>
              <a:rPr lang="fr-FR" altLang="fr-FR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SMARTCOMPUNDERS</a:t>
            </a:r>
          </a:p>
          <a:p>
            <a:pPr marL="521208" lvl="2" indent="0">
              <a:spcBef>
                <a:spcPts val="400"/>
              </a:spcBef>
              <a:buClr>
                <a:srgbClr val="F07F09"/>
              </a:buClr>
              <a:buSzPct val="68000"/>
              <a:buNone/>
              <a:defRPr/>
            </a:pPr>
            <a:endParaRPr lang="fr-FR" altLang="fr-FR" dirty="0"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None/>
              <a:defRPr/>
            </a:pPr>
            <a:endParaRPr lang="fr-FR" altLang="fr-FR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Lucida Sans Unicode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331" y="2296965"/>
            <a:ext cx="2309860" cy="2426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14" y="404664"/>
            <a:ext cx="4036484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517744" y="6312399"/>
            <a:ext cx="148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 exhaustif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649" y="4445298"/>
            <a:ext cx="3321049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RÃ©sultat de recherche d'images pour &quot;pharmoduct&quot;">
            <a:extLst>
              <a:ext uri="{FF2B5EF4-FFF2-40B4-BE49-F238E27FC236}">
                <a16:creationId xmlns:a16="http://schemas.microsoft.com/office/drawing/2014/main" id="{C46F9FCD-A1C8-4889-990A-C9BA44A63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430729"/>
            <a:ext cx="1965719" cy="193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59227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496" lvl="1" indent="-457200">
              <a:spcBef>
                <a:spcPts val="600"/>
              </a:spcBef>
              <a:buSzPct val="80000"/>
            </a:pPr>
            <a:r>
              <a:rPr lang="fr-FR" altLang="fr-FR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PHARMAHELP V2 </a:t>
            </a:r>
          </a:p>
          <a:p>
            <a:pPr marL="82296" lvl="1" indent="0">
              <a:spcBef>
                <a:spcPts val="600"/>
              </a:spcBef>
              <a:buSzPct val="80000"/>
              <a:buNone/>
            </a:pPr>
            <a:r>
              <a:rPr lang="fr-FR" altLang="fr-FR" sz="2400" dirty="0" err="1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Fresenius</a:t>
            </a:r>
            <a:r>
              <a:rPr lang="fr-FR" altLang="fr-FR" sz="2400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Kabi</a:t>
            </a:r>
          </a:p>
          <a:p>
            <a:pPr marL="82296" indent="0">
              <a:buNone/>
            </a:pPr>
            <a:endParaRPr lang="fr-FR" dirty="0"/>
          </a:p>
          <a:p>
            <a:pPr marL="539496" lvl="1" indent="-457200">
              <a:spcBef>
                <a:spcPts val="600"/>
              </a:spcBef>
              <a:buSzPct val="80000"/>
            </a:pPr>
            <a:r>
              <a:rPr lang="fr-FR" dirty="0" err="1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Equashield</a:t>
            </a:r>
            <a:r>
              <a:rPr lang="fr-FR" dirty="0">
                <a:latin typeface="Lucida Sans Unicode" pitchFamily="34" charset="0"/>
                <a:ea typeface="Arial Unicode MS" pitchFamily="34" charset="-128"/>
                <a:cs typeface="Arial" pitchFamily="34" charset="0"/>
              </a:rPr>
              <a:t> Pro  :</a:t>
            </a:r>
          </a:p>
          <a:p>
            <a:pPr marL="82296" indent="0">
              <a:buNone/>
            </a:pPr>
            <a:r>
              <a:rPr lang="fr-FR" dirty="0"/>
              <a:t> travail en </a:t>
            </a:r>
          </a:p>
          <a:p>
            <a:pPr marL="82296" indent="0">
              <a:buNone/>
            </a:pPr>
            <a:r>
              <a:rPr lang="fr-FR" dirty="0"/>
              <a:t>système clos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Gerpac 2018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Conception d'une unité de préparation automatisée de chimiothérapies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2AE90C-7F91-45F3-887F-FB16A94A2373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alt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329887"/>
            <a:ext cx="6269203" cy="264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4653136"/>
            <a:ext cx="3810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 noGrp="1"/>
          </p:cNvSpPr>
          <p:nvPr>
            <p:ph type="title"/>
          </p:nvPr>
        </p:nvSpPr>
        <p:spPr/>
        <p:txBody>
          <a:bodyPr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1">
              <a:buFont typeface="StarSymbol"/>
              <a:buNone/>
              <a:defRPr/>
            </a:pPr>
            <a:r>
              <a:rPr lang="fr-FR" dirty="0"/>
              <a:t>Automates 2/2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3" y="836713"/>
            <a:ext cx="2698751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082535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Presentation ANSM-Model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giles - GT pédiatrie [Mode de compatibilité]" id="{9A925653-9072-40AF-A897-8D0825B53A29}" vid="{E6F8E69A-B512-43DE-A37F-CA89538F7C0A}"/>
    </a:ext>
  </a:extLst>
</a:theme>
</file>

<file path=ppt/theme/theme3.xml><?xml version="1.0" encoding="utf-8"?>
<a:theme xmlns:a="http://schemas.openxmlformats.org/drawingml/2006/main" name="1_onglet vert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giles - GT pédiatrie [Mode de compatibilité]" id="{9A925653-9072-40AF-A897-8D0825B53A29}" vid="{16B08519-C8C9-4AF4-AFC6-EBCF9DD5BE9A}"/>
    </a:ext>
  </a:extLst>
</a:theme>
</file>

<file path=ppt/theme/theme4.xml><?xml version="1.0" encoding="utf-8"?>
<a:theme xmlns:a="http://schemas.openxmlformats.org/drawingml/2006/main" name="1_Presentation ANSM-Modele">
  <a:themeElements>
    <a:clrScheme name="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giles - GT pédiatrie [Mode de compatibilité]" id="{9A925653-9072-40AF-A897-8D0825B53A29}" vid="{E6F8E69A-B512-43DE-A37F-CA89538F7C0A}"/>
    </a:ext>
  </a:extLst>
</a:theme>
</file>

<file path=ppt/theme/theme5.xml><?xml version="1.0" encoding="utf-8"?>
<a:theme xmlns:a="http://schemas.openxmlformats.org/drawingml/2006/main" name="1_Thème Office">
  <a:themeElements>
    <a:clrScheme name="ANSM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3CC"/>
      </a:accent1>
      <a:accent2>
        <a:srgbClr val="EF7C00"/>
      </a:accent2>
      <a:accent3>
        <a:srgbClr val="AFCA00"/>
      </a:accent3>
      <a:accent4>
        <a:srgbClr val="642C7F"/>
      </a:accent4>
      <a:accent5>
        <a:srgbClr val="00963E"/>
      </a:accent5>
      <a:accent6>
        <a:srgbClr val="A02E88"/>
      </a:accent6>
      <a:hlink>
        <a:srgbClr val="0563C1"/>
      </a:hlink>
      <a:folHlink>
        <a:srgbClr val="0563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4" id="{9D27E2C6-1A97-1B49-80DF-D880740280A2}" vid="{8A76BB03-172B-CA4F-BD24-FEB8FF3C4E7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9765</TotalTime>
  <Words>178</Words>
  <Application>Microsoft Office PowerPoint</Application>
  <PresentationFormat>Grand écran</PresentationFormat>
  <Paragraphs>107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11</vt:i4>
      </vt:variant>
    </vt:vector>
  </HeadingPairs>
  <TitlesOfParts>
    <vt:vector size="27" baseType="lpstr">
      <vt:lpstr>.LucidaGrandeUI</vt:lpstr>
      <vt:lpstr>Arial</vt:lpstr>
      <vt:lpstr>Arial-Black</vt:lpstr>
      <vt:lpstr>Calibri</vt:lpstr>
      <vt:lpstr>Calibri Light</vt:lpstr>
      <vt:lpstr>Lucida Sans Unicode</vt:lpstr>
      <vt:lpstr>StarSymbol</vt:lpstr>
      <vt:lpstr>Tahoma</vt:lpstr>
      <vt:lpstr>Wingdings</vt:lpstr>
      <vt:lpstr>ZapfDingbats</vt:lpstr>
      <vt:lpstr>Rétrospective</vt:lpstr>
      <vt:lpstr>Presentation ANSM-Modele</vt:lpstr>
      <vt:lpstr>1_onglet vert</vt:lpstr>
      <vt:lpstr>1_Presentation ANSM-Modele</vt:lpstr>
      <vt:lpstr>1_Thème Office</vt:lpstr>
      <vt:lpstr>Thème Office</vt:lpstr>
      <vt:lpstr>Retour de vos réponses au questionnaire</vt:lpstr>
      <vt:lpstr>Vos réponses aux questions :  61 réponses.2</vt:lpstr>
      <vt:lpstr>Vos réponses aux questions : </vt:lpstr>
      <vt:lpstr>Vos réponses aux questions : </vt:lpstr>
      <vt:lpstr>Les différentes thèmes en 2eme partie </vt:lpstr>
      <vt:lpstr>Back up </vt:lpstr>
      <vt:lpstr>  Pompes</vt:lpstr>
      <vt:lpstr>Automates 1/2</vt:lpstr>
      <vt:lpstr>Automates 2/2</vt:lpstr>
      <vt:lpstr>Robots 1/2</vt:lpstr>
      <vt:lpstr>Robots 2/2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choix des comparateurs cliniquement pertinents dans l’évaluation médico-économique des anticancéreux</dc:title>
  <dc:creator>Chirine OUARED</dc:creator>
  <cp:lastModifiedBy>Advancecom</cp:lastModifiedBy>
  <cp:revision>239</cp:revision>
  <cp:lastPrinted>2019-07-22T15:56:25Z</cp:lastPrinted>
  <dcterms:created xsi:type="dcterms:W3CDTF">2019-05-10T13:07:59Z</dcterms:created>
  <dcterms:modified xsi:type="dcterms:W3CDTF">2019-10-09T11:40:12Z</dcterms:modified>
</cp:coreProperties>
</file>