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347" r:id="rId3"/>
    <p:sldId id="271" r:id="rId4"/>
    <p:sldId id="286" r:id="rId5"/>
    <p:sldId id="288" r:id="rId6"/>
    <p:sldId id="304" r:id="rId7"/>
    <p:sldId id="305" r:id="rId8"/>
    <p:sldId id="306" r:id="rId9"/>
    <p:sldId id="307" r:id="rId10"/>
    <p:sldId id="308" r:id="rId11"/>
    <p:sldId id="309" r:id="rId12"/>
    <p:sldId id="312" r:id="rId13"/>
    <p:sldId id="318" r:id="rId14"/>
    <p:sldId id="319" r:id="rId15"/>
    <p:sldId id="273" r:id="rId16"/>
    <p:sldId id="323" r:id="rId17"/>
    <p:sldId id="325" r:id="rId18"/>
    <p:sldId id="326" r:id="rId19"/>
    <p:sldId id="327" r:id="rId20"/>
    <p:sldId id="328" r:id="rId21"/>
    <p:sldId id="329" r:id="rId22"/>
    <p:sldId id="338" r:id="rId23"/>
    <p:sldId id="339" r:id="rId24"/>
    <p:sldId id="340" r:id="rId25"/>
    <p:sldId id="341" r:id="rId26"/>
    <p:sldId id="342" r:id="rId27"/>
    <p:sldId id="300" r:id="rId28"/>
    <p:sldId id="290" r:id="rId29"/>
    <p:sldId id="298" r:id="rId30"/>
    <p:sldId id="299" r:id="rId31"/>
    <p:sldId id="289" r:id="rId32"/>
    <p:sldId id="302" r:id="rId33"/>
    <p:sldId id="334" r:id="rId34"/>
    <p:sldId id="335" r:id="rId35"/>
    <p:sldId id="336" r:id="rId36"/>
    <p:sldId id="337" r:id="rId37"/>
    <p:sldId id="343" r:id="rId38"/>
    <p:sldId id="344" r:id="rId39"/>
    <p:sldId id="345" r:id="rId40"/>
    <p:sldId id="346" r:id="rId41"/>
    <p:sldId id="349" r:id="rId42"/>
    <p:sldId id="353" r:id="rId43"/>
    <p:sldId id="354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94"/>
  </p:normalViewPr>
  <p:slideViewPr>
    <p:cSldViewPr snapToGrid="0" snapToObjects="1">
      <p:cViewPr varScale="1">
        <p:scale>
          <a:sx n="88" d="100"/>
          <a:sy n="88" d="100"/>
        </p:scale>
        <p:origin x="-45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9DA4F-4AFF-49B9-9214-D4AE1A3FE3CD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556F5-566F-4B7C-9A5C-123387ABBA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9976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6CFE7-E53C-4FAC-BE7F-66B48CF40AC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5384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BA140-4509-40F6-BAA2-EBED53FF6CBF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9056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F7B253D-9B4B-8644-8B5F-E80295198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28ECA7A-B6AC-5642-8E19-7917CA25C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009CF56-FE51-374F-9A90-E5048CD8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EBDE085-32DB-924D-8D3D-1C1CED76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86309F7-8DD3-2F4F-9623-3BE9D883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5855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BC5B99A-477E-C54D-BA0D-DBEC0303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729003A0-DB13-294F-A59D-64C43EB7B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7C094FE-3343-6445-8CC4-A4599983D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44CF49F-A073-0E4E-8F85-16EA5A05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6E2FAC4-EAB2-E142-9BB0-DD5BE051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2602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3EB89B25-FEE4-604B-B05C-3F810877E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48D0C4F-48ED-3246-81CB-FD202A4F3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89617C8-03E1-0B4C-B6F1-B99FB54D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4590C15-9947-2742-8CF4-F15418E6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0C8E635-C54A-374F-A5F1-11BF9CD7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4655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0073C8A-2BA4-7A47-B36A-AFCF96F3C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969E41A-8FAA-8541-976D-E953C2E91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FF82CA5-02C7-BC43-B100-AC8D90EE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73D39EA-4C69-6F44-9EFA-2AAB7D75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B49EEE0-D76B-774A-A3A7-48AC9077E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0602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76B4F42-A758-8645-99B1-2C3644B7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715FF60-41DB-F343-9BCD-3A9F9EDB9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781F89D-7B17-3B40-A3DE-AC016CB2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AD21646-EEA5-B14D-B993-EC6F5827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B0ECF79-07C0-FF44-8037-80BBD6C0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2750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CA9ABC7-D364-E149-BC35-508BAB37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C85D6F1-1D78-8743-9D34-351CBE2A0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AA561EF-D880-0443-9F19-63D32DF21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6B2433A-D26C-C643-AFB4-0E755DDF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24FB419-B869-3244-BE69-001399990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38ECA67-A234-D349-8520-D12732F3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0218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3FB99E5-3070-2D49-9FC3-B1AF8520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1B25030-9987-AF4E-B61A-34AEFD5E1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12F6A3F-BD10-4B45-B8C2-2BA720D6A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B5EE6ADB-9B5D-0F49-A901-1F1277A7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2E8F7B64-1824-E74C-AE7A-6F46E99D8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F5CFDDCC-EE92-B54E-98A6-A8BE913F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234ABE3C-D9AC-8C42-8D80-941A9C7D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5E307257-B081-E24B-BBD1-DEA6FF75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4002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390C7B6-29DA-6741-BBDD-67286422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5EACDBD7-A827-334F-B0DB-2CFAC5B1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FCB728C-F558-304F-BABE-84C2BE55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D67E5F3-CDE4-7E4E-8DDF-373FAEEA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8033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58EFB35-37B5-814E-A108-65BE7EFB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DF00960B-3E47-8141-B892-933D2C03B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809FA9E-110B-DF46-9BC8-6508A51D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5256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9E451FF-5A24-AB4B-8371-EC368F03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62E27A8-F0E9-7F41-BC87-BA0039258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95A56AA-CE33-0743-AB32-A8D9F948D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4DC2D34-5DEB-DF47-8232-C5839E11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29BBBBC-6720-694F-A98B-83C41FEF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B32AFA8-78D4-DA4B-A111-FB645FB4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0759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E6B183-23F3-664C-89B4-C72DBF53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23CF52B9-FE2B-1C4E-81B1-03FE613D0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8F89A37-6055-834B-A002-8F0FF7E0F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BD212CE-11A5-DB44-91E2-8DE342FB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342A6F0-4330-3842-972E-8C3DC0A2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089D0C1-2690-4F40-B306-3DCB7B6F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0836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66668BC7-8596-4B44-8142-B7D8FCB7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B2BC81F-D665-974D-BC2F-2C21C43E6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F75A43C-5B5A-2E41-A915-A043F2894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0FFB640-82FC-C945-BEAC-CFC6F4659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E273BB8-AF42-C648-B6F8-B9075487D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2DEDB2E-C861-4C47-8540-9657B15916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" y="0"/>
            <a:ext cx="12194821" cy="6851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3323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3A88511-B913-2C44-B8D6-B6455F281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1" y="1122363"/>
            <a:ext cx="11284771" cy="2987058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Atelier I: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Automatisation </a:t>
            </a:r>
            <a:r>
              <a:rPr lang="fr-FR" b="1" dirty="0"/>
              <a:t>de la préparation des chimiothérapies</a:t>
            </a:r>
            <a:br>
              <a:rPr lang="fr-FR" b="1" dirty="0"/>
            </a:br>
            <a:r>
              <a:rPr lang="fr-FR" b="1" dirty="0"/>
              <a:t>Retour d’expérience et perspectives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6B770F8-B71A-0144-BA3F-A9ED84BBC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1" y="4645529"/>
            <a:ext cx="11403106" cy="1088297"/>
          </a:xfrm>
        </p:spPr>
        <p:txBody>
          <a:bodyPr/>
          <a:lstStyle/>
          <a:p>
            <a:pPr algn="l"/>
            <a:r>
              <a:rPr lang="fr-FR" i="1" dirty="0" smtClean="0"/>
              <a:t>K. </a:t>
            </a:r>
            <a:r>
              <a:rPr lang="fr-FR" i="1" dirty="0" err="1" smtClean="0"/>
              <a:t>Bekhtari</a:t>
            </a:r>
            <a:r>
              <a:rPr lang="fr-FR" i="1" dirty="0" smtClean="0"/>
              <a:t> </a:t>
            </a:r>
            <a:r>
              <a:rPr lang="fr-FR" i="1" dirty="0"/>
              <a:t>(Montpellier</a:t>
            </a:r>
            <a:r>
              <a:rPr lang="fr-FR" i="1" dirty="0" smtClean="0"/>
              <a:t>); </a:t>
            </a:r>
            <a:r>
              <a:rPr lang="fr-FR" i="1" dirty="0" err="1"/>
              <a:t>M.L.Brandely</a:t>
            </a:r>
            <a:r>
              <a:rPr lang="fr-FR" i="1" dirty="0"/>
              <a:t> (Paris</a:t>
            </a:r>
            <a:r>
              <a:rPr lang="fr-FR" i="1" dirty="0" smtClean="0"/>
              <a:t>); </a:t>
            </a:r>
            <a:r>
              <a:rPr lang="fr-FR" i="1" dirty="0" err="1" smtClean="0"/>
              <a:t>R.Desmaris</a:t>
            </a:r>
            <a:r>
              <a:rPr lang="fr-FR" i="1" dirty="0" smtClean="0"/>
              <a:t> (Villejuif</a:t>
            </a:r>
            <a:r>
              <a:rPr lang="fr-FR" i="1" dirty="0"/>
              <a:t>) </a:t>
            </a:r>
            <a:r>
              <a:rPr lang="fr-FR" i="1" dirty="0" smtClean="0"/>
              <a:t>; </a:t>
            </a:r>
            <a:r>
              <a:rPr lang="fr-FR" i="1" dirty="0" err="1" smtClean="0"/>
              <a:t>L.Escalup</a:t>
            </a:r>
            <a:r>
              <a:rPr lang="fr-FR" i="1" dirty="0" smtClean="0"/>
              <a:t> (Paris</a:t>
            </a:r>
            <a:r>
              <a:rPr lang="fr-FR" i="1" dirty="0"/>
              <a:t>) </a:t>
            </a:r>
            <a:r>
              <a:rPr lang="fr-FR" i="1" dirty="0" smtClean="0"/>
              <a:t>;  </a:t>
            </a:r>
            <a:r>
              <a:rPr lang="fr-FR" i="1" dirty="0" err="1"/>
              <a:t>E.Goiffon</a:t>
            </a:r>
            <a:r>
              <a:rPr lang="fr-FR" i="1" dirty="0"/>
              <a:t> (Clermont Ferrand</a:t>
            </a:r>
            <a:r>
              <a:rPr lang="fr-FR" i="1" dirty="0" smtClean="0"/>
              <a:t>); T. </a:t>
            </a:r>
            <a:r>
              <a:rPr lang="fr-FR" i="1" dirty="0" err="1" smtClean="0"/>
              <a:t>Guiro</a:t>
            </a:r>
            <a:r>
              <a:rPr lang="fr-FR" i="1" dirty="0" smtClean="0"/>
              <a:t> (San Francisco); I. </a:t>
            </a:r>
            <a:r>
              <a:rPr lang="fr-FR" i="1" dirty="0" err="1" smtClean="0"/>
              <a:t>Princet</a:t>
            </a:r>
            <a:r>
              <a:rPr lang="fr-FR" i="1" dirty="0" smtClean="0"/>
              <a:t> (Poitiers) </a:t>
            </a:r>
            <a:r>
              <a:rPr lang="fr-FR" i="1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39970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8F139A-BA5B-B246-861D-BCCB2808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235"/>
            <a:ext cx="10515600" cy="1063625"/>
          </a:xfrm>
        </p:spPr>
        <p:txBody>
          <a:bodyPr/>
          <a:lstStyle/>
          <a:p>
            <a:r>
              <a:rPr lang="fr-FR" dirty="0" smtClean="0"/>
              <a:t>Qualification d’installation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9A7A83F-A4C2-1049-8134-C4E262713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610"/>
            <a:ext cx="10515600" cy="435133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fr-FR" dirty="0" smtClean="0"/>
              <a:t>Exemples : Marquages CE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7699" y="1165860"/>
            <a:ext cx="7351395" cy="48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790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8F139A-BA5B-B246-861D-BCCB2808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276"/>
            <a:ext cx="10515600" cy="1325563"/>
          </a:xfrm>
        </p:spPr>
        <p:txBody>
          <a:bodyPr/>
          <a:lstStyle/>
          <a:p>
            <a:r>
              <a:rPr lang="fr-FR" dirty="0" smtClean="0"/>
              <a:t>Qualification opérationnelle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9A7A83F-A4C2-1049-8134-C4E262713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08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Tests et vérifications réalisés</a:t>
            </a:r>
          </a:p>
          <a:p>
            <a:pPr lvl="1"/>
            <a:r>
              <a:rPr lang="fr-FR" dirty="0" smtClean="0"/>
              <a:t>Exigences GMP / utilisateur</a:t>
            </a:r>
          </a:p>
          <a:p>
            <a:pPr lvl="1"/>
            <a:r>
              <a:rPr lang="fr-FR" b="1" dirty="0" smtClean="0"/>
              <a:t>Vérification classe empoussièrement ISO5 dans l’enceinte en mouvement</a:t>
            </a:r>
          </a:p>
          <a:p>
            <a:pPr lvl="1"/>
            <a:r>
              <a:rPr lang="fr-FR" b="1" dirty="0" err="1" smtClean="0"/>
              <a:t>Laminarité</a:t>
            </a:r>
            <a:r>
              <a:rPr lang="fr-FR" b="1" dirty="0" smtClean="0"/>
              <a:t> flux d’air en mouvement</a:t>
            </a:r>
          </a:p>
          <a:p>
            <a:pPr lvl="1"/>
            <a:r>
              <a:rPr lang="fr-FR" dirty="0" smtClean="0"/>
              <a:t>T° dans la zone de préparation</a:t>
            </a:r>
          </a:p>
          <a:p>
            <a:pPr lvl="1"/>
            <a:r>
              <a:rPr lang="fr-FR" dirty="0" smtClean="0"/>
              <a:t>Test de </a:t>
            </a:r>
            <a:r>
              <a:rPr lang="fr-FR" dirty="0" err="1" smtClean="0"/>
              <a:t>relarguage</a:t>
            </a:r>
            <a:r>
              <a:rPr lang="fr-FR" dirty="0" smtClean="0"/>
              <a:t> des filtres HEPA</a:t>
            </a:r>
          </a:p>
          <a:p>
            <a:pPr lvl="1"/>
            <a:r>
              <a:rPr lang="fr-FR" b="1" dirty="0" smtClean="0"/>
              <a:t>Tests fonctionnels : Rapports et étiquettes</a:t>
            </a:r>
          </a:p>
          <a:p>
            <a:pPr lvl="1"/>
            <a:r>
              <a:rPr lang="fr-FR" b="1" dirty="0" smtClean="0"/>
              <a:t>Calculs critiques du logiciel</a:t>
            </a:r>
          </a:p>
          <a:p>
            <a:pPr lvl="1"/>
            <a:r>
              <a:rPr lang="fr-FR" b="1" dirty="0" smtClean="0"/>
              <a:t>Calibration balance</a:t>
            </a:r>
          </a:p>
          <a:p>
            <a:pPr lvl="1"/>
            <a:r>
              <a:rPr lang="fr-FR" dirty="0" smtClean="0"/>
              <a:t>Contrôles particulaires en continu</a:t>
            </a:r>
          </a:p>
          <a:p>
            <a:pPr lvl="1"/>
            <a:r>
              <a:rPr lang="fr-FR" b="1" dirty="0" smtClean="0"/>
              <a:t>Informatique</a:t>
            </a:r>
            <a:r>
              <a:rPr lang="fr-FR" dirty="0" smtClean="0"/>
              <a:t> : Gestion des erreurs , contrôle de l’accès, profil utilisateur, déconnexion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22487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8F139A-BA5B-B246-861D-BCCB2808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Qualification de performance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="" xmlns:a16="http://schemas.microsoft.com/office/drawing/2014/main" id="{79A7A83F-A4C2-1049-8134-C4E262713112}"/>
              </a:ext>
            </a:extLst>
          </p:cNvPr>
          <p:cNvSpPr txBox="1">
            <a:spLocks/>
          </p:cNvSpPr>
          <p:nvPr/>
        </p:nvSpPr>
        <p:spPr>
          <a:xfrm>
            <a:off x="986790" y="15201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Media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Fill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Tests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400" baseline="0" dirty="0" smtClean="0"/>
              <a:t>Echantillonnage</a:t>
            </a:r>
            <a:r>
              <a:rPr lang="fr-FR" sz="2400" dirty="0" smtClean="0"/>
              <a:t> de </a:t>
            </a:r>
            <a:r>
              <a:rPr lang="fr-FR" sz="2400" baseline="0" dirty="0" smtClean="0"/>
              <a:t>Particules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400" dirty="0" smtClean="0"/>
              <a:t>Mesures microbiologiques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400" dirty="0" smtClean="0"/>
              <a:t>Contrôles des volumes de prélèvements : différents volumes extrêmes, solution visqueuse, moussante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 smtClean="0"/>
              <a:t>Simulation de préparations de médicaments réels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sz="2400" dirty="0" err="1" smtClean="0"/>
              <a:t>Cyclophosphamide</a:t>
            </a:r>
            <a:r>
              <a:rPr lang="fr-FR" sz="2400" dirty="0" smtClean="0"/>
              <a:t> (reconstitution, poches)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sz="2400" dirty="0" err="1" smtClean="0"/>
              <a:t>Fluorouracile</a:t>
            </a:r>
            <a:r>
              <a:rPr lang="fr-FR" sz="2400" dirty="0" smtClean="0"/>
              <a:t> (</a:t>
            </a:r>
            <a:r>
              <a:rPr lang="fr-FR" sz="2400" dirty="0" err="1" smtClean="0"/>
              <a:t>Infuseurs</a:t>
            </a:r>
            <a:endParaRPr lang="fr-FR" sz="2400" dirty="0" smtClean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Contamination chimique</a:t>
            </a:r>
            <a:endParaRPr lang="fr-F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500540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8F139A-BA5B-B246-861D-BCCB2808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Qualification de performance : Mesure des particules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9A7A83F-A4C2-1049-8134-C4E262713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pPr lvl="0" fontAlgn="base"/>
            <a:r>
              <a:rPr lang="en-US" b="1" dirty="0" smtClean="0"/>
              <a:t>Monitoring en </a:t>
            </a:r>
            <a:r>
              <a:rPr lang="en-US" b="1" dirty="0" err="1" smtClean="0"/>
              <a:t>fonctionnement</a:t>
            </a:r>
            <a:r>
              <a:rPr lang="en-US" b="1" dirty="0" smtClean="0"/>
              <a:t> de la zone de production du robot</a:t>
            </a:r>
          </a:p>
          <a:p>
            <a:pPr lvl="0" fontAlgn="base"/>
            <a:r>
              <a:rPr lang="en-US" dirty="0" smtClean="0"/>
              <a:t>Sampling Volume: 1000 L or 1 m</a:t>
            </a:r>
            <a:r>
              <a:rPr lang="en-US" baseline="30000" dirty="0" smtClean="0"/>
              <a:t>3</a:t>
            </a:r>
          </a:p>
          <a:p>
            <a:pPr lvl="0" fontAlgn="base"/>
            <a:r>
              <a:rPr lang="en-US" b="1" dirty="0" smtClean="0">
                <a:sym typeface="Wingdings 2"/>
              </a:rPr>
              <a:t>0.5µm/m</a:t>
            </a:r>
            <a:r>
              <a:rPr lang="en-US" b="1" baseline="30000" dirty="0" smtClean="0"/>
              <a:t>3</a:t>
            </a:r>
            <a:r>
              <a:rPr lang="en-US" b="1" dirty="0" smtClean="0">
                <a:sym typeface="Wingdings 2"/>
              </a:rPr>
              <a:t> &lt;  3520/m</a:t>
            </a:r>
            <a:r>
              <a:rPr lang="en-US" b="1" baseline="30000" dirty="0" smtClean="0"/>
              <a:t>3</a:t>
            </a:r>
          </a:p>
          <a:p>
            <a:pPr lvl="0" fontAlgn="base"/>
            <a:r>
              <a:rPr lang="en-US" b="1" dirty="0" smtClean="0">
                <a:sym typeface="Wingdings 2"/>
              </a:rPr>
              <a:t>5 µm &lt; 20/m</a:t>
            </a:r>
            <a:r>
              <a:rPr lang="en-US" b="1" baseline="30000" dirty="0" smtClean="0"/>
              <a:t>3</a:t>
            </a:r>
          </a:p>
          <a:p>
            <a:pPr lvl="0" fontAlgn="base"/>
            <a:endParaRPr lang="en-US" b="1" baseline="300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972322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8F139A-BA5B-B246-861D-BCCB2808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Qualification de performance : contrôles analytiques et gravimétriques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9A7A83F-A4C2-1049-8134-C4E262713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en-US" dirty="0" smtClean="0"/>
              <a:t>3 flacons de </a:t>
            </a:r>
            <a:r>
              <a:rPr lang="en-US" dirty="0" err="1" smtClean="0"/>
              <a:t>Cyclophosphamide</a:t>
            </a:r>
            <a:r>
              <a:rPr lang="en-US" dirty="0" smtClean="0"/>
              <a:t> 1000mg (avec 50ml of </a:t>
            </a:r>
            <a:r>
              <a:rPr lang="en-US" dirty="0" err="1" smtClean="0"/>
              <a:t>NaCl</a:t>
            </a:r>
            <a:r>
              <a:rPr lang="en-US" dirty="0" smtClean="0"/>
              <a:t> 0,9%)</a:t>
            </a:r>
          </a:p>
          <a:p>
            <a:r>
              <a:rPr lang="en-US" dirty="0" smtClean="0"/>
              <a:t> 3 </a:t>
            </a:r>
            <a:r>
              <a:rPr lang="en-US" dirty="0" err="1" smtClean="0"/>
              <a:t>poches</a:t>
            </a:r>
            <a:r>
              <a:rPr lang="en-US" dirty="0" smtClean="0"/>
              <a:t> </a:t>
            </a:r>
            <a:r>
              <a:rPr lang="en-US" dirty="0" err="1" smtClean="0"/>
              <a:t>diluées</a:t>
            </a:r>
            <a:r>
              <a:rPr lang="en-US" dirty="0" smtClean="0"/>
              <a:t> de </a:t>
            </a:r>
            <a:r>
              <a:rPr lang="en-US" dirty="0" err="1" smtClean="0"/>
              <a:t>cyclophosphamide</a:t>
            </a:r>
            <a:r>
              <a:rPr lang="en-US" dirty="0" smtClean="0"/>
              <a:t> (250 </a:t>
            </a:r>
            <a:r>
              <a:rPr lang="en-US" dirty="0" err="1" smtClean="0"/>
              <a:t>mL</a:t>
            </a:r>
            <a:r>
              <a:rPr lang="en-US" dirty="0" smtClean="0"/>
              <a:t>, </a:t>
            </a:r>
            <a:r>
              <a:rPr lang="en-US" dirty="0" err="1" smtClean="0"/>
              <a:t>NaCl</a:t>
            </a:r>
            <a:r>
              <a:rPr lang="en-US" dirty="0" smtClean="0"/>
              <a:t> 0.9%) : 800 mg, 1000 mg, 1200 mg</a:t>
            </a:r>
          </a:p>
          <a:p>
            <a:r>
              <a:rPr lang="en-US" b="1" dirty="0" err="1" smtClean="0"/>
              <a:t>Conformité</a:t>
            </a:r>
            <a:r>
              <a:rPr lang="en-US" b="1" dirty="0" smtClean="0"/>
              <a:t> : bon </a:t>
            </a:r>
            <a:r>
              <a:rPr lang="en-US" b="1" dirty="0" err="1" smtClean="0"/>
              <a:t>produit</a:t>
            </a:r>
            <a:r>
              <a:rPr lang="en-US" b="1" smtClean="0"/>
              <a:t> et </a:t>
            </a:r>
            <a:r>
              <a:rPr lang="en-US" b="1" dirty="0" err="1" smtClean="0"/>
              <a:t>bonne</a:t>
            </a:r>
            <a:r>
              <a:rPr lang="en-US" b="1" dirty="0" smtClean="0"/>
              <a:t> dose +/- 10%</a:t>
            </a:r>
          </a:p>
          <a:p>
            <a:r>
              <a:rPr lang="en-US" dirty="0" smtClean="0"/>
              <a:t>Fluorouracile (5Fu) 50mg/ml </a:t>
            </a:r>
            <a:r>
              <a:rPr lang="en-US" dirty="0" err="1" smtClean="0"/>
              <a:t>dans</a:t>
            </a:r>
            <a:r>
              <a:rPr lang="en-US" dirty="0" smtClean="0"/>
              <a:t> infuseur Baxter (</a:t>
            </a:r>
            <a:r>
              <a:rPr lang="en-US" dirty="0" err="1" smtClean="0"/>
              <a:t>NaCl</a:t>
            </a:r>
            <a:r>
              <a:rPr lang="en-US" dirty="0" smtClean="0"/>
              <a:t> 0.9%) :</a:t>
            </a:r>
          </a:p>
          <a:p>
            <a:pPr lvl="1"/>
            <a:r>
              <a:rPr lang="en-US" dirty="0" smtClean="0"/>
              <a:t>3 preparations in </a:t>
            </a:r>
            <a:r>
              <a:rPr lang="en-US" dirty="0" err="1" smtClean="0"/>
              <a:t>Folfusor</a:t>
            </a:r>
            <a:r>
              <a:rPr lang="en-US" dirty="0" smtClean="0"/>
              <a:t> Baxter SV 2ml/h, 3300mg, final volume 92ml</a:t>
            </a:r>
          </a:p>
          <a:p>
            <a:pPr lvl="1"/>
            <a:r>
              <a:rPr lang="en-US" dirty="0" smtClean="0"/>
              <a:t>2 preparations in </a:t>
            </a:r>
            <a:r>
              <a:rPr lang="en-US" dirty="0" err="1" smtClean="0"/>
              <a:t>Folfusor</a:t>
            </a:r>
            <a:r>
              <a:rPr lang="en-US" dirty="0" smtClean="0"/>
              <a:t> Baxter LV 5ml/h, 4500mg final volume 230ml</a:t>
            </a:r>
          </a:p>
          <a:p>
            <a:r>
              <a:rPr lang="en-US" b="1" dirty="0" err="1" smtClean="0"/>
              <a:t>Conformité</a:t>
            </a:r>
            <a:r>
              <a:rPr lang="en-US" b="1" dirty="0" smtClean="0"/>
              <a:t> : </a:t>
            </a:r>
            <a:r>
              <a:rPr lang="en-US" b="1" dirty="0" err="1" smtClean="0"/>
              <a:t>poids</a:t>
            </a:r>
            <a:r>
              <a:rPr lang="en-US" b="1" dirty="0" smtClean="0"/>
              <a:t> +/- 3% 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08408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Organisation de la production automatisée </a:t>
            </a:r>
            <a:r>
              <a:rPr lang="fr-FR" dirty="0"/>
              <a:t> : </a:t>
            </a:r>
            <a:r>
              <a:rPr lang="fr-FR" sz="3100" dirty="0"/>
              <a:t>Elise </a:t>
            </a:r>
            <a:r>
              <a:rPr lang="fr-FR" sz="3100" dirty="0" err="1"/>
              <a:t>Goiffon</a:t>
            </a:r>
            <a:r>
              <a:rPr lang="fr-FR" sz="3100" dirty="0"/>
              <a:t> , Romain </a:t>
            </a:r>
            <a:r>
              <a:rPr lang="fr-FR" sz="3100" dirty="0" err="1"/>
              <a:t>Desmaris</a:t>
            </a:r>
            <a:r>
              <a:rPr lang="fr-FR" sz="3100" dirty="0"/>
              <a:t> , Marie Laure </a:t>
            </a:r>
            <a:r>
              <a:rPr lang="fr-FR" sz="3100" dirty="0" err="1"/>
              <a:t>Brandely</a:t>
            </a:r>
            <a:r>
              <a:rPr lang="fr-FR" sz="3100" dirty="0"/>
              <a:t> </a:t>
            </a:r>
            <a:br>
              <a:rPr lang="fr-FR" sz="3100" dirty="0"/>
            </a:br>
            <a:endParaRPr lang="fr-FR" sz="3100" dirty="0"/>
          </a:p>
        </p:txBody>
      </p:sp>
      <p:pic>
        <p:nvPicPr>
          <p:cNvPr id="41990" name="Picture 6" descr="C:\Users\lescalup\AppData\Local\Microsoft\Windows\INetCache\IE\WMFM1OX3\gears-1059756_64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5042" y="1354097"/>
            <a:ext cx="4876800" cy="4602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8408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8F139A-BA5B-B246-861D-BCCB2808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Apoteca</a:t>
            </a:r>
            <a:r>
              <a:rPr lang="fr-FR" dirty="0" smtClean="0"/>
              <a:t> </a:t>
            </a:r>
            <a:r>
              <a:rPr lang="fr-FR" dirty="0" err="1" smtClean="0"/>
              <a:t>Chemo</a:t>
            </a:r>
            <a:r>
              <a:rPr lang="fr-FR" dirty="0" smtClean="0"/>
              <a:t> – organisation actuelle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9A7A83F-A4C2-1049-8134-C4E262713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0" y="1468285"/>
            <a:ext cx="5794402" cy="4753834"/>
          </a:xfrm>
        </p:spPr>
        <p:txBody>
          <a:bodyPr>
            <a:noAutofit/>
          </a:bodyPr>
          <a:lstStyle/>
          <a:p>
            <a:r>
              <a:rPr lang="fr-FR" sz="1800" b="1" dirty="0" smtClean="0">
                <a:solidFill>
                  <a:srgbClr val="FF0000"/>
                </a:solidFill>
              </a:rPr>
              <a:t>1-Personnel et organisation des horaires</a:t>
            </a:r>
          </a:p>
          <a:p>
            <a:pPr lvl="1"/>
            <a:r>
              <a:rPr lang="fr-FR" sz="1800" b="1" dirty="0" smtClean="0"/>
              <a:t>pool de préparateurs affectés aux 2 robots = 2 préparateurs prévus soit 2 x 7h30 de travail effectif</a:t>
            </a:r>
          </a:p>
          <a:p>
            <a:pPr lvl="1"/>
            <a:r>
              <a:rPr lang="fr-FR" sz="1800" b="1" dirty="0" smtClean="0"/>
              <a:t>2 amplitudes horaires 07h-15h30 et 09h30-18h. </a:t>
            </a:r>
          </a:p>
          <a:p>
            <a:r>
              <a:rPr lang="fr-FR" sz="1800" b="1" dirty="0" smtClean="0">
                <a:solidFill>
                  <a:srgbClr val="FF0000"/>
                </a:solidFill>
              </a:rPr>
              <a:t>2-Planification de la production</a:t>
            </a:r>
          </a:p>
          <a:p>
            <a:pPr lvl="1"/>
            <a:r>
              <a:rPr lang="fr-FR" sz="1800" b="1" dirty="0" smtClean="0"/>
              <a:t>Préparations anticipées J+1 et/ou J+2</a:t>
            </a:r>
          </a:p>
          <a:p>
            <a:pPr lvl="1"/>
            <a:r>
              <a:rPr lang="fr-FR" sz="1800" b="1" dirty="0" smtClean="0"/>
              <a:t>Pas d’interface : nécessité d’isoler les préparations sur une entité de préparation puis d’éditer les fiches de fabrication la veille de la fabrication (chef d’équipe)</a:t>
            </a:r>
          </a:p>
          <a:p>
            <a:pPr lvl="1"/>
            <a:r>
              <a:rPr lang="fr-FR" sz="1800" b="1" dirty="0" smtClean="0"/>
              <a:t>Saisie dans </a:t>
            </a:r>
            <a:r>
              <a:rPr lang="fr-FR" sz="1800" b="1" dirty="0" err="1" smtClean="0"/>
              <a:t>Apoteca</a:t>
            </a:r>
            <a:r>
              <a:rPr lang="fr-FR" sz="1800" b="1" dirty="0" smtClean="0"/>
              <a:t> Manager (chef d’équipe / préparateur)</a:t>
            </a:r>
          </a:p>
          <a:p>
            <a:r>
              <a:rPr lang="fr-FR" sz="1800" b="1" dirty="0" smtClean="0">
                <a:solidFill>
                  <a:srgbClr val="FF0000"/>
                </a:solidFill>
              </a:rPr>
              <a:t>3-Préparation</a:t>
            </a:r>
          </a:p>
          <a:p>
            <a:pPr lvl="1"/>
            <a:r>
              <a:rPr lang="fr-FR" sz="1800" b="1" dirty="0" smtClean="0"/>
              <a:t>2 robots : 2 préparateurs</a:t>
            </a:r>
          </a:p>
          <a:p>
            <a:pPr lvl="1"/>
            <a:r>
              <a:rPr lang="fr-FR" sz="1800" b="1" dirty="0" smtClean="0"/>
              <a:t>1 molécule/robot (optimisation reliquats)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="" xmlns:a16="http://schemas.microsoft.com/office/drawing/2014/main" id="{79A7A83F-A4C2-1049-8134-C4E262713112}"/>
              </a:ext>
            </a:extLst>
          </p:cNvPr>
          <p:cNvSpPr txBox="1">
            <a:spLocks/>
          </p:cNvSpPr>
          <p:nvPr/>
        </p:nvSpPr>
        <p:spPr>
          <a:xfrm>
            <a:off x="6166542" y="1468284"/>
            <a:ext cx="5812807" cy="4241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4-Circuit d’acheminement des préparations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b="1" dirty="0" smtClean="0"/>
              <a:t>Les réparations fabriquées par les robots sont déposées dans le passe-plat  et 1 magasinier ramène les préparations en zone « isolateur » ou se situe la supervision pharmaceutique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dirty="0" smtClean="0">
                <a:solidFill>
                  <a:srgbClr val="FF0000"/>
                </a:solidFill>
              </a:rPr>
              <a:t>5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-Libération des préparations puis stockage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Réalisé par un pharmacien :réconciliation étiquette logiciel /étiquette robot avec code barre/code barre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dirty="0" smtClean="0">
                <a:solidFill>
                  <a:srgbClr val="FF0000"/>
                </a:solidFill>
              </a:rPr>
              <a:t>6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-Tri et envoi des préparations par un magasinier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L’envoi est réalisé le jour J dans le flux global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dirty="0" smtClean="0">
                <a:solidFill>
                  <a:srgbClr val="FF0000"/>
                </a:solidFill>
              </a:rPr>
              <a:t>7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-réapprovisionnement zone robot par un magasinier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Fréquence  3 fois par semaine</a:t>
            </a:r>
          </a:p>
        </p:txBody>
      </p:sp>
    </p:spTree>
    <p:extLst>
      <p:ext uri="{BB962C8B-B14F-4D97-AF65-F5344CB8AC3E}">
        <p14:creationId xmlns="" xmlns:p14="http://schemas.microsoft.com/office/powerpoint/2010/main" val="2038840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/>
        </p:nvSpPr>
        <p:spPr>
          <a:xfrm>
            <a:off x="6812590" y="1761076"/>
            <a:ext cx="4904489" cy="10918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8F139A-BA5B-B246-861D-BCCB2808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Apoteca</a:t>
            </a:r>
            <a:r>
              <a:rPr lang="fr-FR" dirty="0" smtClean="0"/>
              <a:t> </a:t>
            </a:r>
            <a:r>
              <a:rPr lang="fr-FR" dirty="0" err="1" smtClean="0"/>
              <a:t>Chemo</a:t>
            </a:r>
            <a:r>
              <a:rPr lang="fr-FR" dirty="0" smtClean="0"/>
              <a:t> </a:t>
            </a:r>
            <a:r>
              <a:rPr lang="fr-FR" smtClean="0"/>
              <a:t>– optimisation organisation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1761076"/>
            <a:ext cx="10515600" cy="4351338"/>
          </a:xfrm>
        </p:spPr>
        <p:txBody>
          <a:bodyPr/>
          <a:lstStyle/>
          <a:p>
            <a:r>
              <a:rPr lang="fr-FR" dirty="0" smtClean="0"/>
              <a:t>Organisation actuelle / robot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Evolution organisation / robot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865" y="2310551"/>
            <a:ext cx="58007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1865" y="4954772"/>
            <a:ext cx="5791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7472916" y="2112429"/>
            <a:ext cx="388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robots / 2 préparateurs / 2.6 ETP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6812590" y="4118505"/>
            <a:ext cx="4904489" cy="10918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472916" y="4469858"/>
            <a:ext cx="388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robots / 3 préparateurs / 3.8 ETP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 rot="19081071">
            <a:off x="6849651" y="5559463"/>
            <a:ext cx="682256" cy="37258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36195" y="5589256"/>
            <a:ext cx="388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+46% tps  soit + 50-60 préparations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038840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8F139A-BA5B-B246-861D-BCCB2808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7604"/>
            <a:ext cx="10515600" cy="1325563"/>
          </a:xfrm>
        </p:spPr>
        <p:txBody>
          <a:bodyPr/>
          <a:lstStyle/>
          <a:p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9A7A83F-A4C2-1049-8134-C4E262713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27723"/>
            <a:ext cx="10985205" cy="5069039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Restructuration architecturale : 2020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Suppression tâche sans valeur ajoutée : développement d’une interface SIH/Robot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887516" y="308502"/>
            <a:ext cx="41719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38840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8F139A-BA5B-B246-861D-BCCB2808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de la production automatisée</a:t>
            </a:r>
          </a:p>
        </p:txBody>
      </p:sp>
      <p:pic>
        <p:nvPicPr>
          <p:cNvPr id="4" name="Picture 2" descr="http://www/images/logo_2018_fond_transparen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33" y="5814218"/>
            <a:ext cx="1450978" cy="725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838200" y="1380067"/>
            <a:ext cx="10515600" cy="4796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Type d’automatisation en adéquation avec la production</a:t>
            </a:r>
          </a:p>
          <a:p>
            <a:pPr lvl="1">
              <a:buFont typeface="Wingdings"/>
              <a:buChar char="è"/>
            </a:pPr>
            <a:r>
              <a:rPr lang="fr-FR" dirty="0"/>
              <a:t>Production de poches « standardisées » en série</a:t>
            </a:r>
          </a:p>
          <a:p>
            <a:pPr lvl="1">
              <a:buFont typeface="Wingdings"/>
              <a:buChar char="è"/>
            </a:pPr>
            <a:r>
              <a:rPr lang="fr-FR" dirty="0"/>
              <a:t>Types de DCI standardisées : </a:t>
            </a:r>
            <a:r>
              <a:rPr lang="fr-FR" dirty="0" err="1"/>
              <a:t>paclitaxel</a:t>
            </a:r>
            <a:r>
              <a:rPr lang="fr-FR" dirty="0"/>
              <a:t> ++ </a:t>
            </a:r>
          </a:p>
          <a:p>
            <a:pPr marL="457200" lvl="1" indent="0">
              <a:buNone/>
            </a:pPr>
            <a:endParaRPr lang="fr-FR" dirty="0"/>
          </a:p>
          <a:p>
            <a:pPr marL="228600" lvl="1">
              <a:spcBef>
                <a:spcPts val="1000"/>
              </a:spcBef>
            </a:pP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Un lieu dédié à cette production</a:t>
            </a:r>
          </a:p>
          <a:p>
            <a:pPr lvl="1">
              <a:buFont typeface="Wingdings"/>
              <a:buChar char="è"/>
            </a:pPr>
            <a:r>
              <a:rPr lang="fr-FR" dirty="0"/>
              <a:t>Isolateur pensé pour cette </a:t>
            </a:r>
          </a:p>
          <a:p>
            <a:pPr marL="457200" lvl="1" indent="0">
              <a:buNone/>
            </a:pPr>
            <a:r>
              <a:rPr lang="fr-FR" dirty="0"/>
              <a:t>production : grande capacité </a:t>
            </a:r>
          </a:p>
          <a:p>
            <a:pPr marL="457200" lvl="1" indent="0">
              <a:buNone/>
            </a:pPr>
            <a:r>
              <a:rPr lang="fr-FR" dirty="0"/>
              <a:t>de stérilisation (nécessite </a:t>
            </a:r>
          </a:p>
          <a:p>
            <a:pPr marL="457200" lvl="1" indent="0">
              <a:buNone/>
            </a:pPr>
            <a:r>
              <a:rPr lang="fr-FR" dirty="0"/>
              <a:t>anticipation de production)</a:t>
            </a:r>
          </a:p>
          <a:p>
            <a:pPr lvl="1">
              <a:buFont typeface="Wingdings"/>
              <a:buChar char="è"/>
            </a:pPr>
            <a:r>
              <a:rPr lang="fr-FR" dirty="0"/>
              <a:t>Un isolateur dédié, </a:t>
            </a:r>
          </a:p>
          <a:p>
            <a:pPr marL="457200" lvl="1" indent="0">
              <a:buNone/>
            </a:pPr>
            <a:r>
              <a:rPr lang="fr-FR" dirty="0"/>
              <a:t>dégagé de l'activité de routine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5" t="24647" r="14848" b="7595"/>
          <a:stretch/>
        </p:blipFill>
        <p:spPr>
          <a:xfrm>
            <a:off x="6335134" y="2870200"/>
            <a:ext cx="4691887" cy="28508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8840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différentes thèmes en 2eme partie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Choix et contraintes des locaux d’installation d’un automate (20 min)</a:t>
            </a:r>
            <a:r>
              <a:rPr lang="fr-FR" dirty="0"/>
              <a:t> :  </a:t>
            </a:r>
            <a:r>
              <a:rPr lang="fr-FR" dirty="0" err="1"/>
              <a:t>Khedidja</a:t>
            </a:r>
            <a:r>
              <a:rPr lang="fr-FR" dirty="0"/>
              <a:t> </a:t>
            </a:r>
            <a:r>
              <a:rPr lang="fr-FR" dirty="0" err="1"/>
              <a:t>Bekhtari</a:t>
            </a:r>
            <a:r>
              <a:rPr lang="fr-FR" dirty="0"/>
              <a:t>, Isabelle </a:t>
            </a:r>
            <a:r>
              <a:rPr lang="fr-FR" dirty="0" err="1"/>
              <a:t>Princet</a:t>
            </a:r>
            <a:r>
              <a:rPr lang="fr-FR" dirty="0"/>
              <a:t>, Laurence Escalup</a:t>
            </a:r>
          </a:p>
          <a:p>
            <a:r>
              <a:rPr lang="fr-FR" b="1" dirty="0"/>
              <a:t>Qualification  des équipements (20 min) et contrôles pharmaceutiques:</a:t>
            </a:r>
            <a:r>
              <a:rPr lang="fr-FR" dirty="0"/>
              <a:t> Romain </a:t>
            </a:r>
            <a:r>
              <a:rPr lang="fr-FR" dirty="0" err="1"/>
              <a:t>Desmaris</a:t>
            </a:r>
            <a:r>
              <a:rPr lang="fr-FR" dirty="0"/>
              <a:t> , Marie Laure </a:t>
            </a:r>
            <a:r>
              <a:rPr lang="fr-FR" dirty="0" err="1"/>
              <a:t>Brandely</a:t>
            </a:r>
            <a:r>
              <a:rPr lang="fr-FR" dirty="0"/>
              <a:t> , </a:t>
            </a:r>
            <a:r>
              <a:rPr lang="fr-FR" dirty="0" err="1"/>
              <a:t>Khedidja</a:t>
            </a:r>
            <a:r>
              <a:rPr lang="fr-FR" dirty="0"/>
              <a:t> </a:t>
            </a:r>
            <a:r>
              <a:rPr lang="fr-FR" dirty="0" err="1"/>
              <a:t>Bekhtari</a:t>
            </a:r>
            <a:endParaRPr lang="fr-FR" dirty="0"/>
          </a:p>
          <a:p>
            <a:r>
              <a:rPr lang="fr-FR" b="1" dirty="0"/>
              <a:t>Organisation de la production automatisée (20 min)</a:t>
            </a:r>
            <a:r>
              <a:rPr lang="fr-FR" dirty="0"/>
              <a:t> : Elise </a:t>
            </a:r>
            <a:r>
              <a:rPr lang="fr-FR" dirty="0" err="1"/>
              <a:t>Goiffon</a:t>
            </a:r>
            <a:r>
              <a:rPr lang="fr-FR" dirty="0"/>
              <a:t> , Romain </a:t>
            </a:r>
            <a:r>
              <a:rPr lang="fr-FR" dirty="0" err="1"/>
              <a:t>Desmaris</a:t>
            </a:r>
            <a:r>
              <a:rPr lang="fr-FR" dirty="0"/>
              <a:t> , Marie Laure </a:t>
            </a:r>
            <a:r>
              <a:rPr lang="fr-FR" dirty="0" err="1"/>
              <a:t>Brandely</a:t>
            </a:r>
            <a:r>
              <a:rPr lang="fr-FR" dirty="0"/>
              <a:t> </a:t>
            </a:r>
          </a:p>
          <a:p>
            <a:r>
              <a:rPr lang="fr-FR" b="1" dirty="0"/>
              <a:t>Les défis </a:t>
            </a:r>
            <a:r>
              <a:rPr lang="fr-FR" b="1" dirty="0" err="1"/>
              <a:t>RHs</a:t>
            </a:r>
            <a:r>
              <a:rPr lang="fr-FR" b="1" dirty="0"/>
              <a:t> de la robotisation ( 20 min)</a:t>
            </a:r>
            <a:r>
              <a:rPr lang="fr-FR" dirty="0"/>
              <a:t> : </a:t>
            </a:r>
            <a:r>
              <a:rPr lang="fr-FR" dirty="0" err="1"/>
              <a:t>Thierno</a:t>
            </a:r>
            <a:r>
              <a:rPr lang="fr-FR" dirty="0"/>
              <a:t> </a:t>
            </a:r>
            <a:r>
              <a:rPr lang="fr-FR" dirty="0" err="1"/>
              <a:t>Guiro</a:t>
            </a:r>
            <a:r>
              <a:rPr lang="fr-FR" dirty="0"/>
              <a:t>,  Elise </a:t>
            </a:r>
            <a:r>
              <a:rPr lang="fr-FR" dirty="0" err="1"/>
              <a:t>Goiffon</a:t>
            </a:r>
            <a:r>
              <a:rPr lang="fr-FR" dirty="0"/>
              <a:t>  , Laurence Escalup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AE90C-7F91-45F3-887F-FB16A94A2373}" type="slidenum">
              <a:rPr lang="fr-FR" altLang="fr-F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fr-FR" alt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6171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24357"/>
            <a:ext cx="10515600" cy="1325563"/>
          </a:xfrm>
        </p:spPr>
        <p:txBody>
          <a:bodyPr/>
          <a:lstStyle/>
          <a:p>
            <a:r>
              <a:rPr lang="fr-FR" dirty="0"/>
              <a:t>Organisation de la production automatisée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41400"/>
            <a:ext cx="10515600" cy="4944533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Du personnel affecté à cette production</a:t>
            </a:r>
          </a:p>
          <a:p>
            <a:pPr lvl="1">
              <a:buFont typeface="Wingdings"/>
              <a:buChar char="è"/>
            </a:pPr>
            <a:r>
              <a:rPr lang="fr-FR" u="sng" dirty="0">
                <a:solidFill>
                  <a:schemeClr val="accent5">
                    <a:lumMod val="50000"/>
                  </a:schemeClr>
                </a:solidFill>
              </a:rPr>
              <a:t>Un préparateur </a:t>
            </a:r>
            <a:r>
              <a:rPr lang="fr-FR" u="sng">
                <a:solidFill>
                  <a:schemeClr val="accent5">
                    <a:lumMod val="50000"/>
                  </a:schemeClr>
                </a:solidFill>
              </a:rPr>
              <a:t>affecté quotidiennement à </a:t>
            </a:r>
            <a:r>
              <a:rPr lang="fr-FR" u="sng" dirty="0">
                <a:solidFill>
                  <a:schemeClr val="accent5">
                    <a:lumMod val="50000"/>
                  </a:schemeClr>
                </a:solidFill>
              </a:rPr>
              <a:t>la « mission standard »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: ≈ 8h30-16h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Réalisation des préparations (matériel stérilisé la veille)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Evaluation des besoins de production pour le lendemain en fonction du stock </a:t>
            </a:r>
            <a:r>
              <a:rPr lang="fr-FR" dirty="0" err="1"/>
              <a:t>opti</a:t>
            </a:r>
            <a:r>
              <a:rPr lang="fr-FR" dirty="0"/>
              <a:t>/mini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Edition des fiches de fabrication pour le lendemain et préparation du « dossier de campagne »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Nettoyage du poste de travail et de l’automate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Stockage des poches préparées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Préparation du plan de charge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Stérilisation du matériel pour le lendemain</a:t>
            </a:r>
          </a:p>
          <a:p>
            <a:pPr marL="457200" lvl="1" indent="0">
              <a:buNone/>
            </a:pPr>
            <a:endParaRPr lang="fr-FR" dirty="0"/>
          </a:p>
          <a:p>
            <a:pPr lvl="1">
              <a:buFont typeface="Wingdings"/>
              <a:buChar char="è"/>
            </a:pPr>
            <a:r>
              <a:rPr lang="fr-FR" u="sng" dirty="0">
                <a:solidFill>
                  <a:schemeClr val="accent5">
                    <a:lumMod val="50000"/>
                  </a:schemeClr>
                </a:solidFill>
              </a:rPr>
              <a:t>Intervention ponctuelle d’un second préparateur pour 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 Double contrôle visuel du volume paramétré sur la pompe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 Contrôle analytique des aliquotes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 Contrôle physique des poches réalisées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sz="2800" dirty="0"/>
          </a:p>
        </p:txBody>
      </p:sp>
      <p:pic>
        <p:nvPicPr>
          <p:cNvPr id="4" name="Picture 2" descr="http://www/images/logo_2018_fond_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33" y="5814218"/>
            <a:ext cx="1450978" cy="725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8376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de la production automatisée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Du personnel affecté à cette production</a:t>
            </a:r>
          </a:p>
          <a:p>
            <a:pPr lvl="1">
              <a:buFont typeface="Wingdings"/>
              <a:buChar char="è"/>
            </a:pPr>
            <a:r>
              <a:rPr lang="fr-FR" u="sng" dirty="0">
                <a:solidFill>
                  <a:schemeClr val="accent5">
                    <a:lumMod val="50000"/>
                  </a:schemeClr>
                </a:solidFill>
              </a:rPr>
              <a:t>Pharmacien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Réévaluation des stock </a:t>
            </a:r>
            <a:r>
              <a:rPr lang="fr-FR" dirty="0" err="1"/>
              <a:t>opti</a:t>
            </a:r>
            <a:r>
              <a:rPr lang="fr-FR" dirty="0"/>
              <a:t> / mini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Organisation qualification annuelle de DIANA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Organisation des </a:t>
            </a:r>
            <a:r>
              <a:rPr lang="fr-FR" dirty="0" err="1"/>
              <a:t>re-qualifications</a:t>
            </a:r>
            <a:r>
              <a:rPr lang="fr-FR" dirty="0"/>
              <a:t> </a:t>
            </a:r>
            <a:r>
              <a:rPr lang="fr-FR" dirty="0" err="1"/>
              <a:t>bi-annuelles</a:t>
            </a:r>
            <a:r>
              <a:rPr lang="fr-FR" dirty="0"/>
              <a:t> (Media </a:t>
            </a:r>
            <a:r>
              <a:rPr lang="fr-FR" dirty="0" err="1"/>
              <a:t>fill</a:t>
            </a:r>
            <a:r>
              <a:rPr lang="fr-FR" dirty="0"/>
              <a:t> tests / tests de stérilités)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Développement de nouvelles doses standardisées (dosage / DCI)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="" xmlns:p14="http://schemas.microsoft.com/office/powerpoint/2010/main" val="1570916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3A88511-B913-2C44-B8D6-B6455F281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fr-FR" dirty="0" smtClean="0"/>
              <a:t>Organisation Kiro®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06B770F8-B71A-0144-BA3F-A9ED84BBC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fr-FR" dirty="0" smtClean="0"/>
              <a:t>Hôtel-Dieu/Cochin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399701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2256" y="4015222"/>
            <a:ext cx="10515600" cy="2639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Kiro est intégré dans la salle de production</a:t>
            </a:r>
          </a:p>
          <a:p>
            <a:pPr marL="0" indent="0">
              <a:buNone/>
            </a:pPr>
            <a:r>
              <a:rPr lang="fr-FR" sz="2000" dirty="0"/>
              <a:t>Fonctionnement de 8h00 à 17h00 avec 1 préparateur, relais sur l’heure du déjeuner les bons </a:t>
            </a:r>
            <a:r>
              <a:rPr lang="fr-FR" sz="2000" dirty="0" smtClean="0"/>
              <a:t>jours</a:t>
            </a:r>
          </a:p>
          <a:p>
            <a:pPr marL="0" indent="0">
              <a:buNone/>
            </a:pPr>
            <a:r>
              <a:rPr lang="fr-FR" sz="2000" dirty="0" smtClean="0"/>
              <a:t>Début de journée : préparation de la machine ≈ 15 min</a:t>
            </a:r>
          </a:p>
          <a:p>
            <a:pPr marL="0" indent="0">
              <a:buNone/>
            </a:pPr>
            <a:r>
              <a:rPr lang="fr-FR" sz="2000" dirty="0" smtClean="0"/>
              <a:t>Fin de journée : préparation de la machine avant lancement du cycle de nettoyage ≈ 20 à 30 min</a:t>
            </a:r>
          </a:p>
          <a:p>
            <a:pPr marL="0" indent="0">
              <a:buNone/>
            </a:pPr>
            <a:r>
              <a:rPr lang="fr-FR" sz="2000" dirty="0" smtClean="0"/>
              <a:t>Prélèvements microbiologiques : 5 à 15 min par jour</a:t>
            </a:r>
            <a:endParaRPr lang="fr-FR" sz="2000" dirty="0"/>
          </a:p>
          <a:p>
            <a:endParaRPr lang="fr-FR" sz="20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44236" y="235816"/>
            <a:ext cx="10515600" cy="65087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Organisation de la production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64294" y="886691"/>
            <a:ext cx="6328377" cy="29860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9601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à coins arrondis 152"/>
          <p:cNvSpPr/>
          <p:nvPr/>
        </p:nvSpPr>
        <p:spPr>
          <a:xfrm>
            <a:off x="2038603" y="4453225"/>
            <a:ext cx="1800200" cy="200011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à coins arrondis 108"/>
          <p:cNvSpPr/>
          <p:nvPr/>
        </p:nvSpPr>
        <p:spPr>
          <a:xfrm>
            <a:off x="3975890" y="4453225"/>
            <a:ext cx="3321057" cy="200011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à coins arrondis 74"/>
          <p:cNvSpPr/>
          <p:nvPr/>
        </p:nvSpPr>
        <p:spPr>
          <a:xfrm>
            <a:off x="7534462" y="980728"/>
            <a:ext cx="2738002" cy="547260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à coins arrondis 58"/>
          <p:cNvSpPr/>
          <p:nvPr/>
        </p:nvSpPr>
        <p:spPr>
          <a:xfrm>
            <a:off x="3996840" y="980728"/>
            <a:ext cx="3321057" cy="331236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à coins arrondis 5"/>
          <p:cNvSpPr/>
          <p:nvPr/>
        </p:nvSpPr>
        <p:spPr>
          <a:xfrm>
            <a:off x="2038603" y="980728"/>
            <a:ext cx="1753141" cy="331236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17984" y="130153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Organisation</a:t>
            </a:r>
            <a:r>
              <a:rPr lang="en-US" sz="3200" b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4000" dirty="0"/>
              <a:t>de la production</a:t>
            </a:r>
          </a:p>
        </p:txBody>
      </p:sp>
      <p:pic>
        <p:nvPicPr>
          <p:cNvPr id="70" name="Picture 4" descr="isolateur chimi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6269" y="1549195"/>
            <a:ext cx="1309451" cy="982316"/>
          </a:xfrm>
        </p:spPr>
      </p:pic>
      <p:sp>
        <p:nvSpPr>
          <p:cNvPr id="2" name="ZoneTexte 1"/>
          <p:cNvSpPr txBox="1"/>
          <p:nvPr/>
        </p:nvSpPr>
        <p:spPr>
          <a:xfrm>
            <a:off x="2207568" y="4769695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Prescription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037006" y="2888173"/>
            <a:ext cx="1738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Validation </a:t>
            </a:r>
            <a:r>
              <a:rPr lang="en-US" sz="1600" dirty="0" err="1"/>
              <a:t>pharmaceutique</a:t>
            </a:r>
            <a:endParaRPr lang="en-US" sz="1600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2953289" y="3581970"/>
            <a:ext cx="0" cy="12256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2956236" y="2362235"/>
            <a:ext cx="45" cy="47941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207568" y="198884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Preparation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2005218" y="5360165"/>
            <a:ext cx="1833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Administration</a:t>
            </a:r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4151784" y="1731551"/>
            <a:ext cx="37236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endCxn id="53" idx="1"/>
          </p:cNvCxnSpPr>
          <p:nvPr/>
        </p:nvCxnSpPr>
        <p:spPr>
          <a:xfrm flipV="1">
            <a:off x="4151785" y="3482897"/>
            <a:ext cx="358225" cy="107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4151784" y="2362234"/>
            <a:ext cx="37236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4515011" y="2192957"/>
            <a:ext cx="1121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Isolateur</a:t>
            </a:r>
            <a:r>
              <a:rPr lang="en-US" sz="1600" dirty="0"/>
              <a:t> 2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4524149" y="1562274"/>
            <a:ext cx="1121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Isolateur</a:t>
            </a:r>
            <a:r>
              <a:rPr lang="en-US" sz="1600" dirty="0"/>
              <a:t> 1</a:t>
            </a:r>
          </a:p>
        </p:txBody>
      </p:sp>
      <p:cxnSp>
        <p:nvCxnSpPr>
          <p:cNvPr id="58" name="Connecteur droit avec flèche 57"/>
          <p:cNvCxnSpPr>
            <a:stCxn id="70" idx="3"/>
          </p:cNvCxnSpPr>
          <p:nvPr/>
        </p:nvCxnSpPr>
        <p:spPr>
          <a:xfrm>
            <a:off x="6925720" y="2040354"/>
            <a:ext cx="1423943" cy="65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4151784" y="1731551"/>
            <a:ext cx="0" cy="17524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e 62"/>
          <p:cNvGrpSpPr/>
          <p:nvPr/>
        </p:nvGrpSpPr>
        <p:grpSpPr>
          <a:xfrm>
            <a:off x="4404800" y="2922522"/>
            <a:ext cx="2195257" cy="1154551"/>
            <a:chOff x="2880799" y="3520472"/>
            <a:chExt cx="2195257" cy="1154551"/>
          </a:xfrm>
        </p:grpSpPr>
        <p:sp>
          <p:nvSpPr>
            <p:cNvPr id="53" name="ZoneTexte 52"/>
            <p:cNvSpPr txBox="1"/>
            <p:nvPr/>
          </p:nvSpPr>
          <p:spPr>
            <a:xfrm>
              <a:off x="2986009" y="3911570"/>
              <a:ext cx="8598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Robot</a:t>
              </a:r>
            </a:p>
          </p:txBody>
        </p:sp>
        <p:pic>
          <p:nvPicPr>
            <p:cNvPr id="71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8532" r="11708"/>
            <a:stretch/>
          </p:blipFill>
          <p:spPr bwMode="auto">
            <a:xfrm>
              <a:off x="3772717" y="3520472"/>
              <a:ext cx="679403" cy="681152"/>
            </a:xfrm>
            <a:prstGeom prst="rect">
              <a:avLst/>
            </a:prstGeom>
            <a:noFill/>
          </p:spPr>
        </p:pic>
        <p:sp>
          <p:nvSpPr>
            <p:cNvPr id="72" name="ZoneTexte 71"/>
            <p:cNvSpPr txBox="1"/>
            <p:nvPr/>
          </p:nvSpPr>
          <p:spPr>
            <a:xfrm>
              <a:off x="2880799" y="4213358"/>
              <a:ext cx="2195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Préparation</a:t>
              </a:r>
              <a:r>
                <a:rPr lang="en-US" sz="1200" dirty="0"/>
                <a:t> </a:t>
              </a:r>
              <a:r>
                <a:rPr lang="en-US" sz="1200" dirty="0" err="1"/>
                <a:t>automatisée</a:t>
              </a:r>
              <a:r>
                <a:rPr lang="en-US" sz="1200" dirty="0"/>
                <a:t> </a:t>
              </a:r>
            </a:p>
            <a:p>
              <a:pPr algn="ctr"/>
              <a:r>
                <a:rPr lang="en-US" sz="1200" dirty="0"/>
                <a:t>+ </a:t>
              </a:r>
              <a:r>
                <a:rPr lang="en-US" sz="1200" dirty="0" err="1"/>
                <a:t>contrôle</a:t>
              </a:r>
              <a:r>
                <a:rPr lang="en-US" sz="1200" dirty="0"/>
                <a:t> </a:t>
              </a:r>
              <a:r>
                <a:rPr lang="en-US" sz="1200" dirty="0" err="1"/>
                <a:t>gravimetrique</a:t>
              </a:r>
              <a:endParaRPr lang="en-US" sz="1200" dirty="0"/>
            </a:p>
          </p:txBody>
        </p:sp>
      </p:grpSp>
      <p:sp>
        <p:nvSpPr>
          <p:cNvPr id="74" name="ZoneTexte 73"/>
          <p:cNvSpPr txBox="1"/>
          <p:nvPr/>
        </p:nvSpPr>
        <p:spPr>
          <a:xfrm>
            <a:off x="4598464" y="1002214"/>
            <a:ext cx="2075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ZAC ISO 7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7555412" y="1016689"/>
            <a:ext cx="2717052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B050"/>
                </a:solidFill>
              </a:rPr>
              <a:t>Laboratoire</a:t>
            </a:r>
            <a:r>
              <a:rPr lang="en-US" sz="1600" b="1" dirty="0">
                <a:solidFill>
                  <a:srgbClr val="00B050"/>
                </a:solidFill>
              </a:rPr>
              <a:t> de </a:t>
            </a:r>
            <a:r>
              <a:rPr lang="en-US" sz="1600" b="1" dirty="0" err="1">
                <a:solidFill>
                  <a:srgbClr val="00B050"/>
                </a:solidFill>
              </a:rPr>
              <a:t>contrôle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8194865" y="1420681"/>
            <a:ext cx="1378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Contrôle</a:t>
            </a:r>
            <a:r>
              <a:rPr lang="en-US" sz="1600" dirty="0"/>
              <a:t> </a:t>
            </a:r>
            <a:r>
              <a:rPr lang="en-US" sz="1600" dirty="0" err="1"/>
              <a:t>analytique</a:t>
            </a:r>
            <a:endParaRPr lang="en-US" sz="1600" dirty="0"/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662" y="2006673"/>
            <a:ext cx="1202722" cy="90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6" name="Connecteur droit avec flèche 85"/>
          <p:cNvCxnSpPr>
            <a:stCxn id="83" idx="2"/>
            <a:endCxn id="4100" idx="0"/>
          </p:cNvCxnSpPr>
          <p:nvPr/>
        </p:nvCxnSpPr>
        <p:spPr>
          <a:xfrm flipH="1">
            <a:off x="8307303" y="2911199"/>
            <a:ext cx="643720" cy="4342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ZoneTexte 87"/>
          <p:cNvSpPr txBox="1"/>
          <p:nvPr/>
        </p:nvSpPr>
        <p:spPr>
          <a:xfrm>
            <a:off x="8873498" y="4242574"/>
            <a:ext cx="1398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Contrôle</a:t>
            </a:r>
            <a:r>
              <a:rPr lang="en-US" sz="1600" dirty="0"/>
              <a:t> </a:t>
            </a:r>
            <a:r>
              <a:rPr lang="en-US" sz="1600" dirty="0" err="1"/>
              <a:t>vidéo</a:t>
            </a:r>
            <a:endParaRPr lang="en-US" sz="1600" dirty="0"/>
          </a:p>
        </p:txBody>
      </p:sp>
      <p:cxnSp>
        <p:nvCxnSpPr>
          <p:cNvPr id="90" name="Connecteur droit avec flèche 89"/>
          <p:cNvCxnSpPr>
            <a:stCxn id="83" idx="2"/>
            <a:endCxn id="98" idx="0"/>
          </p:cNvCxnSpPr>
          <p:nvPr/>
        </p:nvCxnSpPr>
        <p:spPr>
          <a:xfrm>
            <a:off x="8951023" y="2911199"/>
            <a:ext cx="622306" cy="4224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" name="Picture 2" descr="d:\users\g-htd-pharm2718\Desktop\20180906_18081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69" b="33685"/>
          <a:stretch/>
        </p:blipFill>
        <p:spPr bwMode="auto">
          <a:xfrm>
            <a:off x="9036432" y="4585520"/>
            <a:ext cx="1073792" cy="8597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ésultat de recherche d'images pour &quot;smiley content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040216" y="3345407"/>
            <a:ext cx="534174" cy="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Résultat de recherche d'images pour &quot;smiley content&quot;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306242" y="3333673"/>
            <a:ext cx="534175" cy="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9" name="Connecteur droit avec flèche 98"/>
          <p:cNvCxnSpPr/>
          <p:nvPr/>
        </p:nvCxnSpPr>
        <p:spPr>
          <a:xfrm>
            <a:off x="9556283" y="3873673"/>
            <a:ext cx="0" cy="3211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" name="Picture 4" descr="Résultat de recherche d'images pour &quot;smiley content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167788" y="5193256"/>
            <a:ext cx="534174" cy="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" name="Connecteur droit avec flèche 104"/>
          <p:cNvCxnSpPr>
            <a:endCxn id="106" idx="0"/>
          </p:cNvCxnSpPr>
          <p:nvPr/>
        </p:nvCxnSpPr>
        <p:spPr>
          <a:xfrm>
            <a:off x="9573328" y="5463257"/>
            <a:ext cx="554" cy="2676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6" name="Picture 4" descr="Résultat de recherche d'images pour &quot;smiley content&quot;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306795" y="5730937"/>
            <a:ext cx="534175" cy="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ZoneTexte 106"/>
          <p:cNvSpPr txBox="1"/>
          <p:nvPr/>
        </p:nvSpPr>
        <p:spPr>
          <a:xfrm>
            <a:off x="5790845" y="5334904"/>
            <a:ext cx="1028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Libération</a:t>
            </a:r>
            <a:endParaRPr lang="en-US" sz="1600" dirty="0"/>
          </a:p>
        </p:txBody>
      </p:sp>
      <p:sp>
        <p:nvSpPr>
          <p:cNvPr id="108" name="ZoneTexte 107"/>
          <p:cNvSpPr txBox="1"/>
          <p:nvPr/>
        </p:nvSpPr>
        <p:spPr>
          <a:xfrm>
            <a:off x="5519937" y="5831660"/>
            <a:ext cx="1377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Destruction</a:t>
            </a:r>
          </a:p>
        </p:txBody>
      </p:sp>
      <p:cxnSp>
        <p:nvCxnSpPr>
          <p:cNvPr id="110" name="Connecteur droit avec flèche 109"/>
          <p:cNvCxnSpPr/>
          <p:nvPr/>
        </p:nvCxnSpPr>
        <p:spPr>
          <a:xfrm flipH="1">
            <a:off x="6781419" y="3885408"/>
            <a:ext cx="1525885" cy="150765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/>
          <p:nvPr/>
        </p:nvCxnSpPr>
        <p:spPr>
          <a:xfrm flipH="1" flipV="1">
            <a:off x="6776601" y="5500391"/>
            <a:ext cx="1391189" cy="37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5" name="Picture 4" descr="Résultat de recherche d'images pour &quot;smiley content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04951" y="3472947"/>
            <a:ext cx="534174" cy="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Résultat de recherche d'images pour &quot;smiley content&quot;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503356" y="2785886"/>
            <a:ext cx="534175" cy="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8" name="Connecteur droit avec flèche 117"/>
          <p:cNvCxnSpPr/>
          <p:nvPr/>
        </p:nvCxnSpPr>
        <p:spPr>
          <a:xfrm>
            <a:off x="7037530" y="2848012"/>
            <a:ext cx="13121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Connecteur droit avec flèche 119"/>
          <p:cNvCxnSpPr/>
          <p:nvPr/>
        </p:nvCxnSpPr>
        <p:spPr>
          <a:xfrm>
            <a:off x="6677914" y="4012947"/>
            <a:ext cx="0" cy="13472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Connecteur droit avec flèche 126"/>
          <p:cNvCxnSpPr/>
          <p:nvPr/>
        </p:nvCxnSpPr>
        <p:spPr>
          <a:xfrm flipH="1">
            <a:off x="6776601" y="6006913"/>
            <a:ext cx="252964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4163734" y="5348317"/>
            <a:ext cx="1292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Dispensation</a:t>
            </a:r>
          </a:p>
        </p:txBody>
      </p:sp>
      <p:cxnSp>
        <p:nvCxnSpPr>
          <p:cNvPr id="132" name="Connecteur droit avec flèche 131"/>
          <p:cNvCxnSpPr>
            <a:cxnSpLocks/>
            <a:stCxn id="131" idx="1"/>
          </p:cNvCxnSpPr>
          <p:nvPr/>
        </p:nvCxnSpPr>
        <p:spPr>
          <a:xfrm flipH="1">
            <a:off x="3708803" y="5517595"/>
            <a:ext cx="454930" cy="43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ZoneTexte 133"/>
          <p:cNvSpPr txBox="1"/>
          <p:nvPr/>
        </p:nvSpPr>
        <p:spPr>
          <a:xfrm>
            <a:off x="4403204" y="4521369"/>
            <a:ext cx="236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Bureau de supervision</a:t>
            </a:r>
          </a:p>
        </p:txBody>
      </p:sp>
      <p:cxnSp>
        <p:nvCxnSpPr>
          <p:cNvPr id="147" name="Connecteur droit avec flèche 146"/>
          <p:cNvCxnSpPr>
            <a:cxnSpLocks/>
            <a:endCxn id="131" idx="3"/>
          </p:cNvCxnSpPr>
          <p:nvPr/>
        </p:nvCxnSpPr>
        <p:spPr>
          <a:xfrm flipH="1" flipV="1">
            <a:off x="5456374" y="5517594"/>
            <a:ext cx="422638" cy="43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5" name="Connecteur droit 1024"/>
          <p:cNvCxnSpPr/>
          <p:nvPr/>
        </p:nvCxnSpPr>
        <p:spPr>
          <a:xfrm>
            <a:off x="3503712" y="2192957"/>
            <a:ext cx="64807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0" name="ZoneTexte 169"/>
          <p:cNvSpPr txBox="1"/>
          <p:nvPr/>
        </p:nvSpPr>
        <p:spPr>
          <a:xfrm>
            <a:off x="2176076" y="1044026"/>
            <a:ext cx="1543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Bureau de supervision</a:t>
            </a:r>
          </a:p>
        </p:txBody>
      </p:sp>
      <p:sp>
        <p:nvSpPr>
          <p:cNvPr id="175" name="ZoneTexte 174"/>
          <p:cNvSpPr txBox="1"/>
          <p:nvPr/>
        </p:nvSpPr>
        <p:spPr>
          <a:xfrm>
            <a:off x="2008805" y="5872009"/>
            <a:ext cx="1820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Services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</a:rPr>
              <a:t>cliniques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84" name="Connecteur droit avec flèche 83"/>
          <p:cNvCxnSpPr/>
          <p:nvPr/>
        </p:nvCxnSpPr>
        <p:spPr>
          <a:xfrm flipH="1">
            <a:off x="8688288" y="5334905"/>
            <a:ext cx="334470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Connecteur droit avec flèche 184"/>
          <p:cNvCxnSpPr/>
          <p:nvPr/>
        </p:nvCxnSpPr>
        <p:spPr>
          <a:xfrm>
            <a:off x="5976121" y="3122436"/>
            <a:ext cx="5272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Connecteur droit avec flèche 188"/>
          <p:cNvCxnSpPr/>
          <p:nvPr/>
        </p:nvCxnSpPr>
        <p:spPr>
          <a:xfrm>
            <a:off x="5977717" y="3548741"/>
            <a:ext cx="5272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12469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5133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Interface informatique unidirectionnelle : Envoi des préparations depuis Chimio® vers </a:t>
            </a:r>
            <a:r>
              <a:rPr lang="fr-FR" dirty="0" err="1" smtClean="0"/>
              <a:t>Kirolink</a:t>
            </a:r>
            <a:r>
              <a:rPr lang="fr-FR" dirty="0" smtClean="0"/>
              <a:t>® puis vers Kiro® par un pharmacien au démarrage puis désormais par un préparateur</a:t>
            </a:r>
          </a:p>
          <a:p>
            <a:r>
              <a:rPr lang="fr-FR" dirty="0" smtClean="0"/>
              <a:t>Définition de la composition des cycles par le préparateur</a:t>
            </a:r>
          </a:p>
          <a:p>
            <a:pPr marL="0" indent="0">
              <a:buNone/>
            </a:pPr>
            <a:r>
              <a:rPr lang="fr-FR" dirty="0" smtClean="0"/>
              <a:t>-&gt; Plus d’autonomie </a:t>
            </a:r>
          </a:p>
          <a:p>
            <a:pPr marL="0" indent="0">
              <a:buNone/>
            </a:pPr>
            <a:r>
              <a:rPr lang="fr-FR" dirty="0"/>
              <a:t>Fonctionnement par cycles de 8 préparations</a:t>
            </a:r>
          </a:p>
          <a:p>
            <a:r>
              <a:rPr lang="fr-FR" dirty="0"/>
              <a:t>Fabrication de préparations nominatives</a:t>
            </a:r>
          </a:p>
          <a:p>
            <a:r>
              <a:rPr lang="fr-FR" dirty="0"/>
              <a:t>Passage en doses standardisées</a:t>
            </a:r>
          </a:p>
          <a:p>
            <a:pPr marL="0" indent="0">
              <a:buNone/>
            </a:pPr>
            <a:r>
              <a:rPr lang="fr-FR" b="1" dirty="0" smtClean="0"/>
              <a:t>-&gt; Optimisation </a:t>
            </a:r>
            <a:r>
              <a:rPr lang="fr-FR" b="1" dirty="0"/>
              <a:t>par cycle mixte associant préparations standards et préparations nominatives</a:t>
            </a:r>
          </a:p>
          <a:p>
            <a:endParaRPr lang="fr-FR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1682" y="143156"/>
            <a:ext cx="10515600" cy="1325563"/>
          </a:xfrm>
        </p:spPr>
        <p:txBody>
          <a:bodyPr/>
          <a:lstStyle/>
          <a:p>
            <a:r>
              <a:rPr lang="fr-FR" dirty="0" smtClean="0"/>
              <a:t>Organisation de la production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091154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6806" y="355703"/>
            <a:ext cx="7886700" cy="615602"/>
          </a:xfrm>
        </p:spPr>
        <p:txBody>
          <a:bodyPr>
            <a:noAutofit/>
          </a:bodyPr>
          <a:lstStyle/>
          <a:p>
            <a:r>
              <a:rPr lang="fr-FR" dirty="0"/>
              <a:t>Perspectives organisationnelles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3954" y="1089212"/>
            <a:ext cx="10763572" cy="4787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Transfert des étapes de pré et post chargement sur une hotte afin de diminuer les temps </a:t>
            </a:r>
            <a:r>
              <a:rPr lang="fr-FR" dirty="0" smtClean="0"/>
              <a:t>morts</a:t>
            </a:r>
          </a:p>
          <a:p>
            <a:pPr marL="0" indent="0" algn="just">
              <a:buNone/>
            </a:pPr>
            <a:endParaRPr lang="fr-FR" sz="1600" dirty="0"/>
          </a:p>
          <a:p>
            <a:pPr marL="0" indent="0" algn="just">
              <a:buNone/>
            </a:pPr>
            <a:r>
              <a:rPr lang="fr-FR" dirty="0" smtClean="0"/>
              <a:t>Informatique :</a:t>
            </a:r>
          </a:p>
          <a:p>
            <a:pPr lvl="1" algn="just"/>
            <a:r>
              <a:rPr lang="fr-FR" dirty="0" smtClean="0"/>
              <a:t>Interface bidirectionnelle avec CHIMIO®</a:t>
            </a:r>
          </a:p>
          <a:p>
            <a:pPr lvl="1" algn="just"/>
            <a:r>
              <a:rPr lang="fr-FR" dirty="0" smtClean="0"/>
              <a:t>Evolution </a:t>
            </a:r>
            <a:r>
              <a:rPr lang="fr-FR" dirty="0" err="1" smtClean="0"/>
              <a:t>Kirolink</a:t>
            </a:r>
            <a:r>
              <a:rPr lang="fr-FR" dirty="0" smtClean="0"/>
              <a:t> pour optimisation cycles</a:t>
            </a:r>
            <a:endParaRPr lang="fr-FR" dirty="0"/>
          </a:p>
          <a:p>
            <a:pPr marL="0" indent="0" algn="just">
              <a:buNone/>
            </a:pPr>
            <a:endParaRPr lang="fr-FR" sz="1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fr-FR" dirty="0" smtClean="0"/>
              <a:t>Evolution des systèmes d’administration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dirty="0" smtClean="0"/>
              <a:t>pour faciliter le chargement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b="1" dirty="0" smtClean="0"/>
              <a:t>(éliminer les tubulures)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08467" y="2241594"/>
            <a:ext cx="3256073" cy="2442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8747" y="2363544"/>
            <a:ext cx="4070340" cy="3052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337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Les </a:t>
            </a:r>
            <a:r>
              <a:rPr lang="fr-FR" b="1" dirty="0"/>
              <a:t>défis </a:t>
            </a:r>
            <a:r>
              <a:rPr lang="fr-FR" b="1" dirty="0" err="1"/>
              <a:t>RHs</a:t>
            </a:r>
            <a:r>
              <a:rPr lang="fr-FR" b="1" dirty="0"/>
              <a:t> de la robotisation  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2400" b="1" i="1" dirty="0" smtClean="0"/>
              <a:t>Laurence Escalup, </a:t>
            </a:r>
            <a:r>
              <a:rPr lang="fr-FR" sz="2400" b="1" i="1" dirty="0" err="1" smtClean="0"/>
              <a:t>Thierno</a:t>
            </a:r>
            <a:r>
              <a:rPr lang="fr-FR" sz="2400" b="1" i="1" dirty="0" smtClean="0"/>
              <a:t> </a:t>
            </a:r>
            <a:r>
              <a:rPr lang="fr-FR" sz="2400" b="1" i="1" dirty="0" err="1"/>
              <a:t>Guiro</a:t>
            </a:r>
            <a:r>
              <a:rPr lang="fr-FR" sz="2400" b="1" i="1" dirty="0"/>
              <a:t>,  Elise </a:t>
            </a:r>
            <a:r>
              <a:rPr lang="fr-FR" sz="2400" b="1" i="1" dirty="0" err="1"/>
              <a:t>Goiffon</a:t>
            </a:r>
            <a:r>
              <a:rPr lang="fr-FR" sz="2400" b="1" i="1" dirty="0"/>
              <a:t>  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L’acceptation de la robotisation par le personnel</a:t>
            </a:r>
          </a:p>
          <a:p>
            <a:r>
              <a:rPr lang="fr-FR" dirty="0" smtClean="0"/>
              <a:t>L’évolution  de métier de préparateur</a:t>
            </a:r>
          </a:p>
          <a:p>
            <a:r>
              <a:rPr lang="fr-FR" dirty="0" smtClean="0"/>
              <a:t>L’intégration d’autres métiers au sein de la production </a:t>
            </a:r>
          </a:p>
          <a:p>
            <a:r>
              <a:rPr lang="fr-FR" dirty="0" smtClean="0"/>
              <a:t>La formation </a:t>
            </a:r>
          </a:p>
          <a:p>
            <a:r>
              <a:rPr lang="fr-FR" dirty="0" smtClean="0"/>
              <a:t>L’appropriation de l’équipement et de son optimisation </a:t>
            </a:r>
          </a:p>
          <a:p>
            <a:r>
              <a:rPr lang="fr-FR" dirty="0" smtClean="0"/>
              <a:t>Intérêt </a:t>
            </a:r>
            <a:r>
              <a:rPr lang="fr-FR" dirty="0"/>
              <a:t>en termes de troubles musculo squelettique </a:t>
            </a:r>
            <a:endParaRPr lang="fr-FR" dirty="0" smtClean="0"/>
          </a:p>
          <a:p>
            <a:r>
              <a:rPr lang="fr-FR" dirty="0" smtClean="0"/>
              <a:t>Le robot le meilleur ami de l’activité de production?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602227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> Les défis </a:t>
            </a:r>
            <a:r>
              <a:rPr lang="fr-FR" sz="4000" b="1" dirty="0" err="1" smtClean="0"/>
              <a:t>RHs</a:t>
            </a:r>
            <a:r>
              <a:rPr lang="fr-FR" sz="4000" b="1" dirty="0" smtClean="0"/>
              <a:t> de la robotisation  </a:t>
            </a:r>
            <a:br>
              <a:rPr lang="fr-FR" sz="4000" b="1" dirty="0" smtClean="0"/>
            </a:br>
            <a:r>
              <a:rPr lang="fr-FR" sz="4000" b="1" i="1" dirty="0" smtClean="0"/>
              <a:t>Laurence </a:t>
            </a:r>
            <a:r>
              <a:rPr lang="fr-FR" sz="4000" b="1" i="1" dirty="0" err="1" smtClean="0"/>
              <a:t>Escalup</a:t>
            </a:r>
            <a:r>
              <a:rPr lang="fr-FR" sz="4000" b="1" i="1" dirty="0" smtClean="0"/>
              <a:t>, </a:t>
            </a:r>
            <a:r>
              <a:rPr lang="fr-FR" sz="4000" b="1" i="1" dirty="0" err="1" smtClean="0"/>
              <a:t>Thierno</a:t>
            </a:r>
            <a:r>
              <a:rPr lang="fr-FR" sz="4000" b="1" i="1" dirty="0" smtClean="0"/>
              <a:t> </a:t>
            </a:r>
            <a:r>
              <a:rPr lang="fr-FR" sz="4000" b="1" i="1" dirty="0" err="1" smtClean="0"/>
              <a:t>Guiro</a:t>
            </a:r>
            <a:r>
              <a:rPr lang="fr-FR" sz="4000" b="1" i="1" dirty="0" smtClean="0"/>
              <a:t>,  Elise </a:t>
            </a:r>
            <a:r>
              <a:rPr lang="fr-FR" sz="4000" b="1" i="1" dirty="0" err="1" smtClean="0"/>
              <a:t>Goiffon</a:t>
            </a:r>
            <a:r>
              <a:rPr lang="fr-FR" sz="4000" b="1" i="1" dirty="0" smtClean="0"/>
              <a:t>  </a:t>
            </a: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/>
              <a:t/>
            </a:r>
            <a:br>
              <a:rPr lang="fr-FR" sz="4000" b="1" dirty="0"/>
            </a:b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L’acceptation de la robotisation par le personnel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Intégrer dès le début de la réflexion : préparateurs, </a:t>
            </a:r>
            <a:r>
              <a:rPr lang="fr-FR" dirty="0" err="1" smtClean="0"/>
              <a:t>RHs</a:t>
            </a:r>
            <a:r>
              <a:rPr lang="fr-FR" dirty="0" smtClean="0"/>
              <a:t>, CHSCT, biomédical, travaux, financier, médecins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Former un groupe de travail interne Pharmacie sur le choix de la robotisation et des conséquences d’organisation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Visites d’autres sites et échanges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b="1" dirty="0" smtClean="0"/>
              <a:t>Rassurer sur les effectifs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Participation à la qualification de l’équipement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Implication forte du Pharmacien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10" y="3399416"/>
            <a:ext cx="4356847" cy="310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08085" y="6092443"/>
            <a:ext cx="205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GERPAC 2011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1113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Les </a:t>
            </a:r>
            <a:r>
              <a:rPr lang="fr-FR" b="1" dirty="0"/>
              <a:t>défis </a:t>
            </a:r>
            <a:r>
              <a:rPr lang="fr-FR" b="1" dirty="0" err="1"/>
              <a:t>RHs</a:t>
            </a:r>
            <a:r>
              <a:rPr lang="fr-FR" b="1" dirty="0"/>
              <a:t> de la robotisation  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2400" b="1" i="1" dirty="0" smtClean="0"/>
              <a:t> 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54347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 smtClean="0"/>
              <a:t>L’évolution du métier de préparateur :</a:t>
            </a:r>
          </a:p>
          <a:p>
            <a:pPr lvl="1"/>
            <a:r>
              <a:rPr lang="fr-FR" dirty="0" smtClean="0"/>
              <a:t> vers </a:t>
            </a:r>
            <a:r>
              <a:rPr lang="fr-FR" b="1" dirty="0" smtClean="0"/>
              <a:t>le technicien </a:t>
            </a:r>
          </a:p>
          <a:p>
            <a:pPr lvl="1"/>
            <a:r>
              <a:rPr lang="fr-FR" dirty="0" smtClean="0"/>
              <a:t>Mais aussi celui aussi de</a:t>
            </a:r>
            <a:r>
              <a:rPr lang="fr-FR" b="1" dirty="0" smtClean="0"/>
              <a:t> manutention </a:t>
            </a:r>
            <a:r>
              <a:rPr lang="fr-FR" dirty="0" smtClean="0"/>
              <a:t>car l’équipement il faut l’alimenter ! Et le décharger!</a:t>
            </a:r>
          </a:p>
          <a:p>
            <a:pPr lvl="1"/>
            <a:r>
              <a:rPr lang="fr-FR" b="1" dirty="0" smtClean="0"/>
              <a:t>Obéir</a:t>
            </a:r>
            <a:r>
              <a:rPr lang="fr-FR" dirty="0" smtClean="0"/>
              <a:t> : suivre les instructions du robot</a:t>
            </a:r>
          </a:p>
          <a:p>
            <a:pPr lvl="1"/>
            <a:r>
              <a:rPr lang="fr-FR" b="1" dirty="0" smtClean="0"/>
              <a:t>Vigilant</a:t>
            </a:r>
            <a:r>
              <a:rPr lang="fr-FR" dirty="0" smtClean="0"/>
              <a:t> afin de prévenir les erreurs : position de chargement! Erreurs de flacon, d’aiguilles, de seringues…</a:t>
            </a:r>
          </a:p>
          <a:p>
            <a:pPr lvl="1"/>
            <a:r>
              <a:rPr lang="fr-FR" dirty="0" smtClean="0"/>
              <a:t>vers </a:t>
            </a:r>
            <a:r>
              <a:rPr lang="fr-FR" b="1" dirty="0" smtClean="0"/>
              <a:t>l’organisateur de flux </a:t>
            </a:r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r>
              <a:rPr lang="fr-FR" dirty="0" smtClean="0"/>
              <a:t>= </a:t>
            </a:r>
            <a:r>
              <a:rPr lang="fr-FR" b="1" dirty="0" smtClean="0"/>
              <a:t>Travailler avec la machine:  l’appropriation ! « Lui donner un petit nom! »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6972" y="5271712"/>
            <a:ext cx="3168352" cy="1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1955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Choix et contraintes des locaux d’installation d’un automate </a:t>
            </a:r>
            <a:r>
              <a:rPr lang="fr-FR" dirty="0" smtClean="0"/>
              <a:t>:  </a:t>
            </a:r>
            <a:r>
              <a:rPr lang="fr-FR" sz="3100" i="1" dirty="0" err="1"/>
              <a:t>Khedidja</a:t>
            </a:r>
            <a:r>
              <a:rPr lang="fr-FR" sz="3100" i="1" dirty="0"/>
              <a:t> </a:t>
            </a:r>
            <a:r>
              <a:rPr lang="fr-FR" sz="3100" i="1" dirty="0" err="1"/>
              <a:t>Bekhtari</a:t>
            </a:r>
            <a:r>
              <a:rPr lang="fr-FR" sz="3100" i="1" dirty="0"/>
              <a:t>, Isabelle </a:t>
            </a:r>
            <a:r>
              <a:rPr lang="fr-FR" sz="3100" i="1" dirty="0" err="1"/>
              <a:t>Princet</a:t>
            </a:r>
            <a:r>
              <a:rPr lang="fr-FR" sz="3100" i="1" dirty="0"/>
              <a:t>, Laurence Escalup</a:t>
            </a:r>
            <a:br>
              <a:rPr lang="fr-FR" sz="3100" i="1" dirty="0"/>
            </a:br>
            <a:endParaRPr lang="fr-FR" sz="31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52282"/>
            <a:ext cx="10515600" cy="4724681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/>
              <a:t>Dimensions 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Accès dans la ZAC de la machine</a:t>
            </a:r>
          </a:p>
          <a:p>
            <a:pPr lvl="1"/>
            <a:r>
              <a:rPr lang="fr-FR" dirty="0" smtClean="0"/>
              <a:t>Pompes à installer dans un isolateur ou hotte existants </a:t>
            </a:r>
          </a:p>
          <a:p>
            <a:pPr lvl="1"/>
            <a:r>
              <a:rPr lang="fr-FR" dirty="0" smtClean="0"/>
              <a:t>Robot intégré dans un isolateur ou hotte dédié </a:t>
            </a:r>
          </a:p>
          <a:p>
            <a:pPr lvl="2"/>
            <a:r>
              <a:rPr lang="fr-FR" dirty="0" smtClean="0"/>
              <a:t>Hauteur sous plafond (supérieure à 2,5 m)</a:t>
            </a:r>
          </a:p>
          <a:p>
            <a:pPr lvl="2"/>
            <a:r>
              <a:rPr lang="fr-FR" dirty="0" smtClean="0"/>
              <a:t>Dimensions des équipements importants </a:t>
            </a:r>
          </a:p>
          <a:p>
            <a:pPr lvl="2"/>
            <a:r>
              <a:rPr lang="fr-FR" dirty="0" smtClean="0"/>
              <a:t>Circulation pour le personnel et le fonctionnement</a:t>
            </a:r>
          </a:p>
          <a:p>
            <a:pPr lvl="2"/>
            <a:r>
              <a:rPr lang="fr-FR" dirty="0" smtClean="0"/>
              <a:t>Accès aux zones techniques pour la maintenance </a:t>
            </a:r>
            <a:endParaRPr lang="fr-FR" dirty="0"/>
          </a:p>
          <a:p>
            <a:r>
              <a:rPr lang="fr-FR" b="1" dirty="0" smtClean="0"/>
              <a:t>Charge au sol</a:t>
            </a:r>
            <a:r>
              <a:rPr lang="fr-FR" dirty="0" smtClean="0"/>
              <a:t>: parfois supérieure à 500 kg/m²</a:t>
            </a:r>
          </a:p>
          <a:p>
            <a:r>
              <a:rPr lang="fr-FR" b="1" dirty="0" smtClean="0"/>
              <a:t>Fluides</a:t>
            </a:r>
            <a:r>
              <a:rPr lang="fr-FR" dirty="0" smtClean="0"/>
              <a:t> : eau de refroidissement, prise d’air parfois très importante , arrivée d’air comprimé, évacuation des liquides de nettoyage,  puissance électrique </a:t>
            </a:r>
          </a:p>
          <a:p>
            <a:r>
              <a:rPr lang="fr-FR" b="1" dirty="0" smtClean="0"/>
              <a:t>Système informatique </a:t>
            </a:r>
            <a:r>
              <a:rPr lang="fr-FR" dirty="0" smtClean="0"/>
              <a:t>et accès de télémaintenance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172" y="2429189"/>
            <a:ext cx="1101530" cy="110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53" y="2429189"/>
            <a:ext cx="2276447" cy="140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16584" y="2429189"/>
            <a:ext cx="1409251" cy="292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33232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Les </a:t>
            </a:r>
            <a:r>
              <a:rPr lang="fr-FR" b="1" dirty="0"/>
              <a:t>défis </a:t>
            </a:r>
            <a:r>
              <a:rPr lang="fr-FR" b="1" dirty="0" err="1"/>
              <a:t>RHs</a:t>
            </a:r>
            <a:r>
              <a:rPr lang="fr-FR" b="1" dirty="0"/>
              <a:t> de la robotisation  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L’intégration d’autres métiers au sein de la production :</a:t>
            </a:r>
          </a:p>
          <a:p>
            <a:pPr lvl="1"/>
            <a:r>
              <a:rPr lang="fr-FR" dirty="0" smtClean="0"/>
              <a:t>Pharmaciens</a:t>
            </a:r>
          </a:p>
          <a:p>
            <a:pPr lvl="1"/>
            <a:r>
              <a:rPr lang="fr-FR" dirty="0" smtClean="0"/>
              <a:t>Technicien biomédical</a:t>
            </a:r>
          </a:p>
          <a:p>
            <a:pPr lvl="1"/>
            <a:r>
              <a:rPr lang="fr-FR" dirty="0" smtClean="0"/>
              <a:t>Informaticiens</a:t>
            </a:r>
          </a:p>
          <a:p>
            <a:pPr lvl="1"/>
            <a:r>
              <a:rPr lang="fr-FR" dirty="0" smtClean="0"/>
              <a:t>Ingénieurs ou techniciens extérieurs appartenant à l’équipementier</a:t>
            </a:r>
          </a:p>
          <a:p>
            <a:pPr lvl="1"/>
            <a:r>
              <a:rPr lang="fr-FR" dirty="0" smtClean="0"/>
              <a:t>Télémaintenance</a:t>
            </a:r>
          </a:p>
        </p:txBody>
      </p:sp>
    </p:spTree>
    <p:extLst>
      <p:ext uri="{BB962C8B-B14F-4D97-AF65-F5344CB8AC3E}">
        <p14:creationId xmlns="" xmlns:p14="http://schemas.microsoft.com/office/powerpoint/2010/main" val="1899451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Les </a:t>
            </a:r>
            <a:r>
              <a:rPr lang="fr-FR" b="1" dirty="0"/>
              <a:t>défis </a:t>
            </a:r>
            <a:r>
              <a:rPr lang="fr-FR" b="1" dirty="0" err="1"/>
              <a:t>RHs</a:t>
            </a:r>
            <a:r>
              <a:rPr lang="fr-FR" b="1" dirty="0"/>
              <a:t> de la </a:t>
            </a:r>
            <a:r>
              <a:rPr lang="fr-FR" b="1" dirty="0" smtClean="0"/>
              <a:t>robotisation: la formation </a:t>
            </a:r>
            <a:r>
              <a:rPr lang="fr-FR" b="1" dirty="0"/>
              <a:t>  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2400" b="1" i="1" dirty="0" smtClean="0"/>
              <a:t> 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Rapide pour une utilisation simple !  3 jours à 1 semaine </a:t>
            </a:r>
          </a:p>
          <a:p>
            <a:pPr marL="0" indent="0">
              <a:buNone/>
            </a:pPr>
            <a:r>
              <a:rPr lang="fr-FR" dirty="0" smtClean="0"/>
              <a:t>Pour un niveau expert  : Délai de 6 mois </a:t>
            </a:r>
          </a:p>
        </p:txBody>
      </p:sp>
    </p:spTree>
    <p:extLst>
      <p:ext uri="{BB962C8B-B14F-4D97-AF65-F5344CB8AC3E}">
        <p14:creationId xmlns="" xmlns:p14="http://schemas.microsoft.com/office/powerpoint/2010/main" val="14509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Vers la disparition des TMS?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Diminution nette des TMS</a:t>
            </a:r>
          </a:p>
          <a:p>
            <a:r>
              <a:rPr lang="fr-FR" dirty="0" smtClean="0"/>
              <a:t>Mais attention à l’ergonomie car gestes répétitifs également</a:t>
            </a:r>
          </a:p>
          <a:p>
            <a:r>
              <a:rPr lang="fr-FR" dirty="0" smtClean="0"/>
              <a:t>Nouvelle génération de machine avec système ergonomique de chargement ou capacité de chargement plus importante 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5658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871531" y="-224287"/>
            <a:ext cx="999744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Organisations actuelles : anticancéreux</a:t>
            </a:r>
            <a:endParaRPr lang="fr-FR" dirty="0"/>
          </a:p>
        </p:txBody>
      </p:sp>
      <p:graphicFrame>
        <p:nvGraphicFramePr>
          <p:cNvPr id="12" name="Espace réservé du contenu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50457960"/>
              </p:ext>
            </p:extLst>
          </p:nvPr>
        </p:nvGraphicFramePr>
        <p:xfrm>
          <a:off x="163900" y="688132"/>
          <a:ext cx="11913083" cy="62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0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0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0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87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7081">
                  <a:extLst>
                    <a:ext uri="{9D8B030D-6E8A-4147-A177-3AD203B41FA5}">
                      <a16:colId xmlns:a16="http://schemas.microsoft.com/office/drawing/2014/main" xmlns="" val="1590668871"/>
                    </a:ext>
                  </a:extLst>
                </a:gridCol>
                <a:gridCol w="1467081"/>
                <a:gridCol w="3084606">
                  <a:extLst>
                    <a:ext uri="{9D8B030D-6E8A-4147-A177-3AD203B41FA5}">
                      <a16:colId xmlns:a16="http://schemas.microsoft.com/office/drawing/2014/main" xmlns="" val="2513580094"/>
                    </a:ext>
                  </a:extLst>
                </a:gridCol>
              </a:tblGrid>
              <a:tr h="37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Clermont Ferrand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Cochin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Institut Curie 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Institut du cancer de Montpellier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Poitiers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45" marR="562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Gustave Roussy Cancer Campus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99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Nombre de préparations annuelles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25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000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 anchor="ctr"/>
                </a:tc>
                <a:tc>
                  <a:txBody>
                    <a:bodyPr/>
                    <a:lstStyle/>
                    <a:p>
                      <a:pPr marL="0" lv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38 000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lv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52 000 </a:t>
                      </a:r>
                    </a:p>
                  </a:txBody>
                  <a:tcPr marL="74993" marR="74993" marT="0" marB="0" anchor="ctr"/>
                </a:tc>
                <a:tc>
                  <a:txBody>
                    <a:bodyPr/>
                    <a:lstStyle/>
                    <a:p>
                      <a:pPr marL="0" lv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44000</a:t>
                      </a:r>
                    </a:p>
                  </a:txBody>
                  <a:tcPr marL="74993" marR="74993" marT="0" marB="0" anchor="ctr"/>
                </a:tc>
                <a:tc>
                  <a:txBody>
                    <a:bodyPr/>
                    <a:lstStyle/>
                    <a:p>
                      <a:pPr marL="0" lv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53 000</a:t>
                      </a:r>
                      <a:endParaRPr kumimoji="0" lang="fr-FR" sz="11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45" marR="56245" marT="0" marB="0" anchor="ctr"/>
                </a:tc>
                <a:tc>
                  <a:txBody>
                    <a:bodyPr/>
                    <a:lstStyle/>
                    <a:p>
                      <a:pPr marL="0" lv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80000</a:t>
                      </a:r>
                      <a:endParaRPr kumimoji="0" lang="fr-FR" sz="11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74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Dose </a:t>
                      </a:r>
                      <a:r>
                        <a:rPr lang="fr-FR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banding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? Oui ou non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Préparations de séries ?anticipée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Préparations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doses standardisées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Dose </a:t>
                      </a:r>
                      <a:r>
                        <a:rPr lang="fr-FR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banding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Rituximab, </a:t>
                      </a:r>
                      <a:r>
                        <a:rPr lang="fr-FR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Vidaza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FR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Velcade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Prescriptions anticipées à 24-48h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Dose </a:t>
                      </a:r>
                      <a:r>
                        <a:rPr lang="fr-FR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banding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Préparations 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en lot  . Différentes molécules par jour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 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anticiper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Doses </a:t>
                      </a:r>
                      <a:r>
                        <a:rPr lang="fr-FR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banding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Diverses molécules en 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prescription anticipée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Dose </a:t>
                      </a:r>
                      <a:r>
                        <a:rPr lang="fr-FR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banding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Préparations 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en lot  . Différentes molécules par jour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 anticipé</a:t>
                      </a:r>
                    </a:p>
                  </a:txBody>
                  <a:tcPr marL="56245" marR="562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Non; préparation en anticipé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2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Type d’ équipements automatisés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DIANA®</a:t>
                      </a:r>
                    </a:p>
                  </a:txBody>
                  <a:tcPr marL="74993" marR="749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Robot Kiro </a:t>
                      </a:r>
                      <a:r>
                        <a:rPr lang="fr-FR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Oncology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fr-FR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Grifols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Automate PHARMAHELP V1 </a:t>
                      </a:r>
                    </a:p>
                  </a:txBody>
                  <a:tcPr marL="74993" marR="749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Robot isolateur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Steriline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FR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Pharmoduct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DEDALUS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45" marR="562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Apoteca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Chemo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fr-FR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Loccioni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99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installés sous hotte ou isolateur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Classe d’environnement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Isolateur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ZAC ISO 8</a:t>
                      </a:r>
                    </a:p>
                  </a:txBody>
                  <a:tcPr marL="74993" marR="749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Hotte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ZAC  ISO7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Isolateur en surpression (classe A)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ZAC en ISO 8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Isolateur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ZAC ISO8</a:t>
                      </a:r>
                    </a:p>
                  </a:txBody>
                  <a:tcPr marL="74993" marR="749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hotte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ZAC ISO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7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45" marR="562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Flux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laminaire ISO5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ZAC en ISO 7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2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Nombre de préparations réalisées par l’équipement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17%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soit environ 4300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30-60 par jour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23% soit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12 000 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(60 à 100 /j)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Objectif: 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120/ jour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Objectif : 50% soit environ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26 000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45" marR="562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28% soit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2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Qualité de préparations : seringues, poches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Poches</a:t>
                      </a:r>
                    </a:p>
                  </a:txBody>
                  <a:tcPr marL="74993" marR="749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poches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Poches 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avec perfuseur  monté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Poches avec perfuseur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Diffuseurs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Seringues</a:t>
                      </a:r>
                    </a:p>
                  </a:txBody>
                  <a:tcPr marL="74993" marR="749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diffuseur,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seringue,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poches tubulées purgées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45" marR="562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Poches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Diffuseurs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899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DCI s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préparées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FR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Paclitaxel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Gemcitabine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27 DCI paramétrées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FR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Paclitaxel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FR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docetaxel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FR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cyclophosphamide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5FU, </a:t>
                      </a:r>
                      <a:r>
                        <a:rPr lang="fr-FR" sz="1100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gemcitabine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FR" sz="1100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vinorelbine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FR" sz="1100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épirubicine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Objectif: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Cyclophposphamide,ifosfamide,diffuseurs,seringues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FR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paclitaxel,gemcitabine,epirubicine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Paclitaxel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FR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docetaxel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FR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cyclophosphamide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5FU, </a:t>
                      </a:r>
                      <a:r>
                        <a:rPr lang="fr-FR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gemcitabine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FR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vinorelbine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FR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épirubicine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FR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borté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45" marR="56245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routine : </a:t>
                      </a:r>
                      <a:r>
                        <a:rPr kumimoji="0"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Bévacizumab</a:t>
                      </a:r>
                      <a:r>
                        <a:rPr kumimoji="0"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Carboplatine</a:t>
                      </a:r>
                      <a:r>
                        <a:rPr kumimoji="0"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Cisplatine</a:t>
                      </a:r>
                      <a:r>
                        <a:rPr kumimoji="0"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Cyclophosphamide</a:t>
                      </a:r>
                      <a:r>
                        <a:rPr kumimoji="0"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Cytarabine, </a:t>
                      </a:r>
                      <a:r>
                        <a:rPr kumimoji="0"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Dacarbazine</a:t>
                      </a:r>
                      <a:r>
                        <a:rPr kumimoji="0"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Docetaxel</a:t>
                      </a:r>
                      <a:r>
                        <a:rPr kumimoji="0"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Doxorubicine</a:t>
                      </a:r>
                      <a:r>
                        <a:rPr kumimoji="0"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Epirubicine,Etoposide</a:t>
                      </a:r>
                      <a:r>
                        <a:rPr kumimoji="0"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Fluorouracile</a:t>
                      </a:r>
                      <a:r>
                        <a:rPr kumimoji="0"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Gemcitabine</a:t>
                      </a:r>
                      <a:r>
                        <a:rPr kumimoji="0"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Eribuline</a:t>
                      </a:r>
                      <a:r>
                        <a:rPr kumimoji="0"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Ifosfamide</a:t>
                      </a:r>
                      <a:r>
                        <a:rPr kumimoji="0"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Irinotécan</a:t>
                      </a:r>
                      <a:r>
                        <a:rPr kumimoji="0"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Nivolumab</a:t>
                      </a:r>
                      <a:r>
                        <a:rPr kumimoji="0"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Oxaliplatine</a:t>
                      </a:r>
                      <a:r>
                        <a:rPr kumimoji="0"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paclitaxel</a:t>
                      </a:r>
                      <a:r>
                        <a:rPr kumimoji="0"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rituximab</a:t>
                      </a:r>
                      <a:r>
                        <a:rPr kumimoji="0"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Trastuzumab</a:t>
                      </a:r>
                      <a:r>
                        <a:rPr kumimoji="0"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Vinorelbine</a:t>
                      </a:r>
                      <a:r>
                        <a:rPr kumimoji="0"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42755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Espace réservé du contenu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75624299"/>
              </p:ext>
            </p:extLst>
          </p:nvPr>
        </p:nvGraphicFramePr>
        <p:xfrm>
          <a:off x="517585" y="457200"/>
          <a:ext cx="11110824" cy="585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5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55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47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04778">
                  <a:extLst>
                    <a:ext uri="{9D8B030D-6E8A-4147-A177-3AD203B41FA5}">
                      <a16:colId xmlns:a16="http://schemas.microsoft.com/office/drawing/2014/main" xmlns="" val="1848623634"/>
                    </a:ext>
                  </a:extLst>
                </a:gridCol>
                <a:gridCol w="1604778"/>
                <a:gridCol w="160477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Clermont Ferrand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Cochin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Institut Curie 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Institut du cancer Montpellier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Poitiers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45" marR="562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Gustave </a:t>
                      </a:r>
                      <a:r>
                        <a:rPr lang="fr-FR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roussy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Cancer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campus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Personnel affecté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Préparateurs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1 préparateur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1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préparateur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et 0,3 pharmacien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préparateur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préparateurs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45" marR="562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préparateurs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ormation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Formation initiale avec le fabricant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Procédures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et formation pour les nouveaux arrivants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2h formation théorique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semaine formation pratique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Formation initiale de  3 jours .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Procédures, tuto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semaine de formation/groupes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245" marR="562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semaine de formation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Temps de validation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Pas de validation quotidienne car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contrôle analytique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questionnaire pratique + media fil test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Prototype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: 4 mois entre installation et 1ere poche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 cours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 mois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45" marR="562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mois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Temps de maintenance, nettoyage,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entretien 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quotidienne, mensuelle , annuelle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Mise au point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Nettoyage quotidien dans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le même temps que celui de l’isolateur = 10 min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Requalification annuelle par le fournisseur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très variable,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2j par 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Nettoyages quotidien (15min),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hebdo (2h)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mensuelle (4 h avec isolateur)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Maintenance préventive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(2 jours, 5/an)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Entretien quotidien(20mn), hebdo (2h), stérilisation chaque soir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Maintenance préventive et curative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3j/an 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Nettoyage quotidien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en fonction des campagnes de production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Désinfection quotidienne ozone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45" marR="562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Entretien quotidien 1h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Hebdo 2h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UV a minima 6h par jour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Organisation dégradée en cas de panne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Préparations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manuelles dans le même isolateur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transfert sur isolateur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Manuelle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si plus de 2 jours d’immobilisation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Manuelle sous hotte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préparations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manuelles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45" marR="562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Manuelle sous PSM et isolateurs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Organisation quotidienne comment est-ce intégré au sein de l’équipe ?  travail journalier, hebdo…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Préparateur affecté à la mission standard sur la journée.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Fabrication en fonction des stocks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travail journalier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Un préparateur affecté par jour/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pool de référents Fabrication en série pour réapprovisionnement du stock . Programmation , stérilisation la veille.  Libération pharmaceutique de chaque préparation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 évaluer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Campagne de production repartie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sur la semaine .</a:t>
                      </a: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Production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définie le vendredi de la semaine précédente. 2 préparateurs affectés , libération pharmaceutique par lot 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45" marR="562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Préparateurs affectés à la journée / semaine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Gerpac 2018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E90C-7F91-45F3-887F-FB16A94A2373}" type="slidenum">
              <a:rPr lang="fr-FR" altLang="fr-FR" smtClean="0"/>
              <a:pPr/>
              <a:t>34</a:t>
            </a:fld>
            <a:endParaRPr lang="fr-FR" altLang="fr-FR" dirty="0"/>
          </a:p>
        </p:txBody>
      </p:sp>
    </p:spTree>
    <p:extLst>
      <p:ext uri="{BB962C8B-B14F-4D97-AF65-F5344CB8AC3E}">
        <p14:creationId xmlns="" xmlns:p14="http://schemas.microsoft.com/office/powerpoint/2010/main" val="2512685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Espace réservé du contenu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12049555"/>
              </p:ext>
            </p:extLst>
          </p:nvPr>
        </p:nvGraphicFramePr>
        <p:xfrm>
          <a:off x="1500999" y="1086928"/>
          <a:ext cx="9568974" cy="481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96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58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834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83439">
                  <a:extLst>
                    <a:ext uri="{9D8B030D-6E8A-4147-A177-3AD203B41FA5}">
                      <a16:colId xmlns:a16="http://schemas.microsoft.com/office/drawing/2014/main" xmlns="" val="4031457439"/>
                    </a:ext>
                  </a:extLst>
                </a:gridCol>
                <a:gridCol w="1483439"/>
                <a:gridCol w="1483439"/>
              </a:tblGrid>
              <a:tr h="2403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Clermont Ferrand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Cochin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Institut Curie 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Institut du cancer Montpellier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Poitiers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45" marR="562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Gustave Roussy Cancer Campus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Méthode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contrôle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Contrôle 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analytique de chaque poche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Gravimétrie in </a:t>
                      </a:r>
                      <a:r>
                        <a:rPr lang="fr-FR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process</a:t>
                      </a:r>
                      <a:r>
                        <a:rPr lang="fr-F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et sur produits finis, identification</a:t>
                      </a:r>
                      <a:r>
                        <a:rPr lang="fr-F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par caméra numérique , traçabilité </a:t>
                      </a:r>
                      <a:r>
                        <a:rPr lang="fr-FR" sz="11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datamatrix</a:t>
                      </a:r>
                      <a:endParaRPr lang="fr-FR" sz="110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Contrôle de chaque préparation avec rapport de contrôle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Gravimétrie in </a:t>
                      </a:r>
                      <a:r>
                        <a:rPr lang="fr-FR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process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et sur produits finis, identification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par caméra numérique , traçabilité RFID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Contrôle de chaque préparation avec rapport de contrôle . Précision à 2%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Gravimétrie tout au long du process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avec 3% précision, Identification par caméra et puces RFID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Fabrication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par lot , contrôle gravimétrique  de la poche mère  et des  poches filles.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45" marR="562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Gravimétrie (+/-3%)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Identification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par camera et codes barres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5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Aspect financier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Contrat de mise à disposition Coût du contrat de </a:t>
                      </a:r>
                      <a:r>
                        <a:rPr lang="fr-F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maintenance (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2280 euros sur 5 ans) 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et achat des DM captifs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 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partenariat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Achat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prototype en 2009+isolateur sur mesure (développement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et design)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Maintenance 20 </a:t>
                      </a:r>
                      <a:r>
                        <a:rPr lang="fr-FR" sz="1100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ke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/an 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Version non en vente  mais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Pharmahelp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V2 LAF (hotte) : 500 000 euros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Partenariat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Maintenance: 8000 euros/an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DM captifs, prix RESAH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45" marR="562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partenariat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46852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Espace réservé du contenu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22713739"/>
              </p:ext>
            </p:extLst>
          </p:nvPr>
        </p:nvGraphicFramePr>
        <p:xfrm>
          <a:off x="721115" y="457200"/>
          <a:ext cx="10632685" cy="5590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0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3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08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010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01040">
                  <a:extLst>
                    <a:ext uri="{9D8B030D-6E8A-4147-A177-3AD203B41FA5}">
                      <a16:colId xmlns:a16="http://schemas.microsoft.com/office/drawing/2014/main" xmlns="" val="2977109714"/>
                    </a:ext>
                  </a:extLst>
                </a:gridCol>
                <a:gridCol w="2101040"/>
              </a:tblGrid>
              <a:tr h="458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Clermont Ferrand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Cochin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Institut Curie 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Institut du cancer Montpellier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Gustave Roussy Cancer Campus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Inconvénients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 s’adapte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pas à tous les types de préparation (volume prélevé &lt;5mL)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Place dans l’isolateur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encore trop de problèmes techniques, une productivité trop liée à l’expérience utilisateur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Pas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préparation en 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seringue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ou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diffuseur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Capacité de chargement limitée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Chargements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et étiquetage manuels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Temps de chargement/déchargement: à évaluer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Poche max:500ml/</a:t>
                      </a:r>
                      <a:r>
                        <a:rPr lang="fr-FR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seringue:min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10 ml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Pas adapté à la pédiatrie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Pas de poche de 1000 </a:t>
                      </a:r>
                      <a:r>
                        <a:rPr lang="fr-FR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mL</a:t>
                      </a:r>
                      <a:endParaRPr lang="fr-F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Zone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chargement/déchargement petite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Mise en place manuelle des tubulure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Utilisation de flacons verres pour les reconstitutions / </a:t>
                      </a:r>
                      <a:r>
                        <a:rPr lang="fr-FR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infuseurs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Avantages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Diminution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des gestes pour le préparateur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Parfaitement adapté au travail en série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60 préparations par 1 préparateur avec contrôles intégrés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Travail avec perfuseur monté purgé,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Robustesse, travail répétitif  assumé,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tout type de solution ou poudre  et Volume sup à 3 ml . Contrôle in </a:t>
                      </a:r>
                      <a:r>
                        <a:rPr lang="fr-FR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process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rapport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Simple d’utilisation et de mise au point pour nouvelle 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DCI ou nouveaux flacons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Recul de 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ans : pannes connues et anticipées 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Poche avec perfuseur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Autonomie environ 2 h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Préparation des diffuseurs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Reliquats récupérés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Contrôle continu de la préparation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Fiable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Pilotage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aisée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Réactivité de la télémaintenance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Mise en place nouvelle dci facile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Pilotage nettoyage facilité par informatique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Qualité : intérêt des Contrôles gravimétriques, codes barres et vidéo (suppression contrôle analytique)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Communauté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apoteca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(partage)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Avenir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Nouvelles molécules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Diffuseur ?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optimisation des cycles, transfert des opérations de chargement/déchargement pour augmenter la productivité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Optimisation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l’environnement informatique comme outil de gestion de production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Etendre à la préparation des </a:t>
                      </a:r>
                      <a:r>
                        <a:rPr lang="fr-FR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MABs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Qu’il continue jusqu’à sa belle mort!</a:t>
                      </a:r>
                      <a:r>
                        <a:rPr lang="fr-FR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NDISPENSABLE 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 le prototype soit validé et installé à l’ICM!</a:t>
                      </a:r>
                    </a:p>
                  </a:txBody>
                  <a:tcPr marL="74993" marR="749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Passage 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à des </a:t>
                      </a:r>
                      <a:r>
                        <a:rPr lang="fr-FR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Ecoflac</a:t>
                      </a: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pour remplacer les flacons en verre par des </a:t>
                      </a:r>
                      <a:r>
                        <a:rPr lang="fr-FR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Ecoflac</a:t>
                      </a:r>
                      <a:endParaRPr lang="fr-FR" sz="110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Interface avec le logiciel de prescription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993" marR="7499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38830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Retour de vos réponses au questionnaire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Vos réponses aux questions :  61 réponses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Une automatisation de la production nécessite- t- elle un seuil d’activité ?  </a:t>
            </a:r>
            <a:r>
              <a:rPr lang="fr-FR" dirty="0" smtClean="0"/>
              <a:t>     </a:t>
            </a:r>
          </a:p>
          <a:p>
            <a:pPr lvl="1"/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b="1" dirty="0" smtClean="0">
                <a:solidFill>
                  <a:srgbClr val="00B050"/>
                </a:solidFill>
              </a:rPr>
              <a:t>OUI  90.2%   </a:t>
            </a:r>
            <a:r>
              <a:rPr lang="fr-FR" b="1" dirty="0" smtClean="0">
                <a:solidFill>
                  <a:srgbClr val="7030A0"/>
                </a:solidFill>
              </a:rPr>
              <a:t>/ </a:t>
            </a:r>
            <a:r>
              <a:rPr lang="fr-FR" b="1" dirty="0">
                <a:solidFill>
                  <a:srgbClr val="7030A0"/>
                </a:solidFill>
              </a:rPr>
              <a:t>NON </a:t>
            </a:r>
            <a:r>
              <a:rPr lang="fr-FR" b="1" dirty="0" smtClean="0">
                <a:solidFill>
                  <a:srgbClr val="00B050"/>
                </a:solidFill>
              </a:rPr>
              <a:t>9.8%</a:t>
            </a:r>
            <a:endParaRPr lang="fr-FR" b="1" dirty="0">
              <a:solidFill>
                <a:srgbClr val="00B050"/>
              </a:solidFill>
            </a:endParaRPr>
          </a:p>
          <a:p>
            <a:r>
              <a:rPr lang="fr-FR" dirty="0" smtClean="0"/>
              <a:t>Seuil d’activité  ( </a:t>
            </a:r>
            <a:r>
              <a:rPr lang="fr-FR" dirty="0"/>
              <a:t>nombre de préparations annuelles 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  </a:t>
            </a:r>
            <a:r>
              <a:rPr lang="fr-FR" b="1" dirty="0">
                <a:solidFill>
                  <a:srgbClr val="7030A0"/>
                </a:solidFill>
              </a:rPr>
              <a:t>30 </a:t>
            </a:r>
            <a:r>
              <a:rPr lang="fr-FR" b="1" dirty="0" smtClean="0">
                <a:solidFill>
                  <a:srgbClr val="7030A0"/>
                </a:solidFill>
              </a:rPr>
              <a:t>000 : </a:t>
            </a:r>
            <a:r>
              <a:rPr lang="fr-FR" b="1" dirty="0" smtClean="0">
                <a:solidFill>
                  <a:srgbClr val="00B050"/>
                </a:solidFill>
              </a:rPr>
              <a:t>63.9%  </a:t>
            </a:r>
            <a:r>
              <a:rPr lang="fr-FR" b="1" dirty="0">
                <a:solidFill>
                  <a:srgbClr val="7030A0"/>
                </a:solidFill>
              </a:rPr>
              <a:t>/  40 000 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 smtClean="0">
                <a:solidFill>
                  <a:srgbClr val="00B050"/>
                </a:solidFill>
              </a:rPr>
              <a:t>29.5%/ </a:t>
            </a:r>
            <a:r>
              <a:rPr lang="fr-FR" b="1" dirty="0">
                <a:solidFill>
                  <a:srgbClr val="7030A0"/>
                </a:solidFill>
              </a:rPr>
              <a:t>50 </a:t>
            </a:r>
            <a:r>
              <a:rPr lang="fr-FR" b="1" dirty="0" smtClean="0">
                <a:solidFill>
                  <a:srgbClr val="7030A0"/>
                </a:solidFill>
              </a:rPr>
              <a:t>000 </a:t>
            </a:r>
            <a:r>
              <a:rPr lang="fr-FR" b="1" dirty="0" smtClean="0">
                <a:solidFill>
                  <a:srgbClr val="00B050"/>
                </a:solidFill>
              </a:rPr>
              <a:t>3.3% </a:t>
            </a:r>
            <a:r>
              <a:rPr lang="fr-FR" b="1" dirty="0">
                <a:solidFill>
                  <a:srgbClr val="7030A0"/>
                </a:solidFill>
              </a:rPr>
              <a:t>/ plus de 50 000 </a:t>
            </a:r>
            <a:r>
              <a:rPr lang="fr-FR" b="1" dirty="0" smtClean="0">
                <a:solidFill>
                  <a:srgbClr val="00B050"/>
                </a:solidFill>
              </a:rPr>
              <a:t>3.3%</a:t>
            </a:r>
            <a:endParaRPr lang="fr-FR" b="1" dirty="0">
              <a:solidFill>
                <a:srgbClr val="00B050"/>
              </a:solidFill>
            </a:endParaRPr>
          </a:p>
          <a:p>
            <a:r>
              <a:rPr lang="fr-FR" dirty="0"/>
              <a:t>Automatisation de la production est-elle synonyme d’investissements importants </a:t>
            </a:r>
            <a:r>
              <a:rPr lang="fr-FR" dirty="0" smtClean="0"/>
              <a:t>?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  OUI </a:t>
            </a:r>
            <a:r>
              <a:rPr lang="fr-FR" b="1" dirty="0" smtClean="0">
                <a:solidFill>
                  <a:srgbClr val="00B050"/>
                </a:solidFill>
              </a:rPr>
              <a:t>86.9%/ </a:t>
            </a:r>
            <a:r>
              <a:rPr lang="fr-FR" b="1" dirty="0">
                <a:solidFill>
                  <a:srgbClr val="7030A0"/>
                </a:solidFill>
              </a:rPr>
              <a:t>NON </a:t>
            </a:r>
            <a:r>
              <a:rPr lang="fr-FR" b="1" dirty="0" smtClean="0">
                <a:solidFill>
                  <a:srgbClr val="00B050"/>
                </a:solidFill>
              </a:rPr>
              <a:t>13.1%</a:t>
            </a:r>
            <a:endParaRPr lang="fr-FR" b="1" dirty="0">
              <a:solidFill>
                <a:srgbClr val="00B050"/>
              </a:solidFill>
            </a:endParaRPr>
          </a:p>
          <a:p>
            <a:r>
              <a:rPr lang="fr-FR" dirty="0"/>
              <a:t>Quels sont pour vous les critères les plus importants dans le choix d’un  robot de production ?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p</a:t>
            </a:r>
            <a:r>
              <a:rPr lang="fr-FR" b="1" dirty="0" smtClean="0">
                <a:solidFill>
                  <a:srgbClr val="7030A0"/>
                </a:solidFill>
              </a:rPr>
              <a:t>roductivité</a:t>
            </a:r>
            <a:r>
              <a:rPr lang="fr-FR" b="1" dirty="0">
                <a:solidFill>
                  <a:srgbClr val="7030A0"/>
                </a:solidFill>
              </a:rPr>
              <a:t> </a:t>
            </a:r>
            <a:r>
              <a:rPr lang="fr-FR" b="1" dirty="0" smtClean="0">
                <a:solidFill>
                  <a:srgbClr val="7030A0"/>
                </a:solidFill>
              </a:rPr>
              <a:t>      </a:t>
            </a:r>
            <a:r>
              <a:rPr lang="fr-FR" b="1" dirty="0" smtClean="0">
                <a:solidFill>
                  <a:srgbClr val="00B050"/>
                </a:solidFill>
              </a:rPr>
              <a:t>60.7%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>
                <a:solidFill>
                  <a:srgbClr val="7030A0"/>
                </a:solidFill>
              </a:rPr>
              <a:t>qualité de la préparation</a:t>
            </a:r>
            <a:r>
              <a:rPr lang="fr-FR" b="1" dirty="0" smtClean="0">
                <a:solidFill>
                  <a:srgbClr val="7030A0"/>
                </a:solidFill>
              </a:rPr>
              <a:t>, </a:t>
            </a:r>
            <a:r>
              <a:rPr lang="fr-FR" b="1" dirty="0" smtClean="0">
                <a:solidFill>
                  <a:srgbClr val="00B050"/>
                </a:solidFill>
              </a:rPr>
              <a:t>83.6%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>
                <a:solidFill>
                  <a:srgbClr val="7030A0"/>
                </a:solidFill>
              </a:rPr>
              <a:t>réduction des TMS, </a:t>
            </a:r>
            <a:r>
              <a:rPr lang="fr-FR" b="1" dirty="0" smtClean="0">
                <a:solidFill>
                  <a:srgbClr val="00B050"/>
                </a:solidFill>
              </a:rPr>
              <a:t>52.5%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réalisation </a:t>
            </a:r>
            <a:r>
              <a:rPr lang="fr-FR" b="1" dirty="0">
                <a:solidFill>
                  <a:srgbClr val="7030A0"/>
                </a:solidFill>
              </a:rPr>
              <a:t>de tous les types de préparation, </a:t>
            </a:r>
            <a:r>
              <a:rPr lang="fr-FR" b="1" dirty="0" smtClean="0">
                <a:solidFill>
                  <a:srgbClr val="00B050"/>
                </a:solidFill>
              </a:rPr>
              <a:t>32.8%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coût</a:t>
            </a:r>
            <a:r>
              <a:rPr lang="fr-FR" b="1" dirty="0">
                <a:solidFill>
                  <a:srgbClr val="7030A0"/>
                </a:solidFill>
              </a:rPr>
              <a:t>, </a:t>
            </a:r>
            <a:r>
              <a:rPr lang="fr-FR" b="1" dirty="0" smtClean="0">
                <a:solidFill>
                  <a:srgbClr val="00B050"/>
                </a:solidFill>
              </a:rPr>
              <a:t>44.3%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contraintes </a:t>
            </a:r>
            <a:r>
              <a:rPr lang="fr-FR" b="1" dirty="0">
                <a:solidFill>
                  <a:srgbClr val="7030A0"/>
                </a:solidFill>
              </a:rPr>
              <a:t>techniques </a:t>
            </a:r>
            <a:r>
              <a:rPr lang="fr-FR" b="1" dirty="0" smtClean="0">
                <a:solidFill>
                  <a:srgbClr val="7030A0"/>
                </a:solidFill>
              </a:rPr>
              <a:t>d’installation, </a:t>
            </a:r>
            <a:r>
              <a:rPr lang="fr-FR" b="1" dirty="0" smtClean="0">
                <a:solidFill>
                  <a:srgbClr val="00B050"/>
                </a:solidFill>
              </a:rPr>
              <a:t>37.7%</a:t>
            </a:r>
            <a:endParaRPr lang="fr-FR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578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Vos réponses aux questions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Peut-on </a:t>
            </a:r>
            <a:r>
              <a:rPr lang="fr-FR" dirty="0"/>
              <a:t>automatiser sans modifier l’organisation de la production ? </a:t>
            </a:r>
            <a:endParaRPr lang="fr-FR" dirty="0" smtClean="0"/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OUI </a:t>
            </a:r>
            <a:r>
              <a:rPr lang="fr-FR" b="1" dirty="0" smtClean="0">
                <a:solidFill>
                  <a:srgbClr val="00B050"/>
                </a:solidFill>
              </a:rPr>
              <a:t>6.6% </a:t>
            </a:r>
            <a:r>
              <a:rPr lang="fr-FR" b="1" dirty="0" smtClean="0">
                <a:solidFill>
                  <a:srgbClr val="7030A0"/>
                </a:solidFill>
              </a:rPr>
              <a:t>NON </a:t>
            </a:r>
            <a:r>
              <a:rPr lang="fr-FR" b="1" dirty="0" smtClean="0">
                <a:solidFill>
                  <a:srgbClr val="00B050"/>
                </a:solidFill>
              </a:rPr>
              <a:t>93.4 %</a:t>
            </a:r>
            <a:endParaRPr lang="fr-FR" b="1" dirty="0">
              <a:solidFill>
                <a:srgbClr val="00B050"/>
              </a:solidFill>
            </a:endParaRPr>
          </a:p>
          <a:p>
            <a:r>
              <a:rPr lang="fr-FR" dirty="0"/>
              <a:t>Si l’organisation est modifiée à quel niveau ?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Flux de </a:t>
            </a:r>
            <a:r>
              <a:rPr lang="fr-FR" b="1" dirty="0" smtClean="0">
                <a:solidFill>
                  <a:srgbClr val="7030A0"/>
                </a:solidFill>
              </a:rPr>
              <a:t>production </a:t>
            </a:r>
            <a:r>
              <a:rPr lang="fr-FR" b="1" dirty="0" smtClean="0">
                <a:solidFill>
                  <a:srgbClr val="00B050"/>
                </a:solidFill>
              </a:rPr>
              <a:t>65.6%</a:t>
            </a:r>
            <a:endParaRPr lang="fr-FR" b="1" dirty="0">
              <a:solidFill>
                <a:srgbClr val="00B050"/>
              </a:solidFill>
            </a:endParaRP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Services de </a:t>
            </a:r>
            <a:r>
              <a:rPr lang="fr-FR" b="1" dirty="0" smtClean="0">
                <a:solidFill>
                  <a:srgbClr val="7030A0"/>
                </a:solidFill>
              </a:rPr>
              <a:t>soins </a:t>
            </a:r>
            <a:r>
              <a:rPr lang="fr-FR" b="1" dirty="0" smtClean="0">
                <a:solidFill>
                  <a:srgbClr val="00B050"/>
                </a:solidFill>
              </a:rPr>
              <a:t>0%</a:t>
            </a:r>
            <a:endParaRPr lang="fr-FR" b="1" dirty="0">
              <a:solidFill>
                <a:srgbClr val="00B050"/>
              </a:solidFill>
            </a:endParaRP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Personnel </a:t>
            </a:r>
            <a:r>
              <a:rPr lang="fr-FR" b="1" dirty="0" smtClean="0">
                <a:solidFill>
                  <a:srgbClr val="00B050"/>
                </a:solidFill>
              </a:rPr>
              <a:t>31.1%</a:t>
            </a:r>
            <a:endParaRPr lang="fr-FR" b="1" dirty="0">
              <a:solidFill>
                <a:srgbClr val="00B050"/>
              </a:solidFill>
            </a:endParaRP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Prescription </a:t>
            </a:r>
            <a:r>
              <a:rPr lang="fr-FR" b="1" dirty="0" smtClean="0">
                <a:solidFill>
                  <a:srgbClr val="7030A0"/>
                </a:solidFill>
              </a:rPr>
              <a:t>médicale </a:t>
            </a:r>
            <a:r>
              <a:rPr lang="fr-FR" b="1" dirty="0" smtClean="0">
                <a:solidFill>
                  <a:srgbClr val="00B050"/>
                </a:solidFill>
              </a:rPr>
              <a:t>3.3%</a:t>
            </a:r>
            <a:endParaRPr lang="fr-FR" b="1" dirty="0">
              <a:solidFill>
                <a:srgbClr val="00B050"/>
              </a:solidFill>
            </a:endParaRPr>
          </a:p>
          <a:p>
            <a:r>
              <a:rPr lang="fr-FR" dirty="0"/>
              <a:t>La sécurisation attendue en robotisant  est elle supérieure à la préparation manuelle ?  </a:t>
            </a:r>
            <a:r>
              <a:rPr lang="fr-FR" dirty="0" smtClean="0"/>
              <a:t>	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OUI </a:t>
            </a:r>
            <a:r>
              <a:rPr lang="fr-FR" b="1" dirty="0" smtClean="0">
                <a:solidFill>
                  <a:srgbClr val="00B050"/>
                </a:solidFill>
              </a:rPr>
              <a:t>86.9%/ </a:t>
            </a:r>
            <a:r>
              <a:rPr lang="fr-FR" b="1" dirty="0" smtClean="0">
                <a:solidFill>
                  <a:srgbClr val="7030A0"/>
                </a:solidFill>
              </a:rPr>
              <a:t>NON</a:t>
            </a:r>
            <a:r>
              <a:rPr lang="fr-FR" b="1" dirty="0">
                <a:solidFill>
                  <a:srgbClr val="7030A0"/>
                </a:solidFill>
              </a:rPr>
              <a:t> </a:t>
            </a:r>
            <a:r>
              <a:rPr lang="fr-FR" b="1" dirty="0" smtClean="0">
                <a:solidFill>
                  <a:srgbClr val="00B050"/>
                </a:solidFill>
              </a:rPr>
              <a:t>13.1%</a:t>
            </a:r>
            <a:endParaRPr lang="fr-FR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841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Choix et contraintes des locaux d’installation d’un automate </a:t>
            </a: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722961"/>
            <a:ext cx="10515600" cy="4724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Quel environnement proposé?</a:t>
            </a:r>
          </a:p>
          <a:p>
            <a:pPr marL="0" indent="0">
              <a:buNone/>
            </a:pPr>
            <a:r>
              <a:rPr lang="fr-FR" dirty="0"/>
              <a:t>	</a:t>
            </a:r>
            <a:endParaRPr lang="fr-FR" dirty="0" smtClean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7764070"/>
              </p:ext>
            </p:extLst>
          </p:nvPr>
        </p:nvGraphicFramePr>
        <p:xfrm>
          <a:off x="4735755" y="2291578"/>
          <a:ext cx="6832302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434"/>
                <a:gridCol w="2277434"/>
                <a:gridCol w="2277434"/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Environnement de travail de l’appareil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ZAC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Isolateur en dépression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ISO5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ISO 7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Isolateur en surpression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ISO5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ISO 8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Hotte à flux laminaire avec zone séparée de chargement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ISO 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ISO7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Hotte à flux laminaire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ISO 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ISO 7 ou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6 ?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07149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Vos réponses aux questions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 </a:t>
            </a:r>
            <a:r>
              <a:rPr lang="fr-FR" dirty="0" smtClean="0"/>
              <a:t>A </a:t>
            </a:r>
            <a:r>
              <a:rPr lang="fr-FR" dirty="0"/>
              <a:t>votre avis  quel est le temps nécessaire pour la qualification d’un équipement d’automatisation ? 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1 </a:t>
            </a:r>
            <a:r>
              <a:rPr lang="fr-FR" b="1" dirty="0" smtClean="0">
                <a:solidFill>
                  <a:srgbClr val="7030A0"/>
                </a:solidFill>
              </a:rPr>
              <a:t>semaine </a:t>
            </a:r>
            <a:r>
              <a:rPr lang="fr-FR" b="1" dirty="0" smtClean="0">
                <a:solidFill>
                  <a:srgbClr val="00B050"/>
                </a:solidFill>
              </a:rPr>
              <a:t>11.5%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1 mois </a:t>
            </a:r>
            <a:r>
              <a:rPr lang="fr-FR" b="1" dirty="0" smtClean="0">
                <a:solidFill>
                  <a:srgbClr val="00B050"/>
                </a:solidFill>
              </a:rPr>
              <a:t>26.2%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2 mois </a:t>
            </a:r>
            <a:r>
              <a:rPr lang="fr-FR" b="1" dirty="0" smtClean="0">
                <a:solidFill>
                  <a:srgbClr val="00B050"/>
                </a:solidFill>
              </a:rPr>
              <a:t>36.1%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>
                <a:solidFill>
                  <a:srgbClr val="7030A0"/>
                </a:solidFill>
              </a:rPr>
              <a:t>6 mois </a:t>
            </a:r>
            <a:r>
              <a:rPr lang="fr-FR" b="1" dirty="0" smtClean="0">
                <a:solidFill>
                  <a:srgbClr val="00B050"/>
                </a:solidFill>
              </a:rPr>
              <a:t>26.2%</a:t>
            </a:r>
            <a:endParaRPr lang="fr-FR" b="1" dirty="0">
              <a:solidFill>
                <a:srgbClr val="00B050"/>
              </a:solidFill>
            </a:endParaRPr>
          </a:p>
          <a:p>
            <a:r>
              <a:rPr lang="fr-FR" dirty="0"/>
              <a:t> </a:t>
            </a:r>
          </a:p>
          <a:p>
            <a:r>
              <a:rPr lang="fr-FR" dirty="0"/>
              <a:t>Y a-t-il un « gain » en personnel pour l’installation d’un robot de production ? </a:t>
            </a:r>
            <a:endParaRPr lang="fr-FR" dirty="0" smtClean="0"/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OUI </a:t>
            </a:r>
            <a:r>
              <a:rPr lang="fr-FR" b="1" dirty="0" smtClean="0">
                <a:solidFill>
                  <a:srgbClr val="00B050"/>
                </a:solidFill>
              </a:rPr>
              <a:t>62.3%/ </a:t>
            </a:r>
            <a:r>
              <a:rPr lang="fr-FR" b="1" dirty="0" smtClean="0">
                <a:solidFill>
                  <a:srgbClr val="7030A0"/>
                </a:solidFill>
              </a:rPr>
              <a:t>NON  </a:t>
            </a:r>
            <a:r>
              <a:rPr lang="fr-FR" b="1" dirty="0" smtClean="0">
                <a:solidFill>
                  <a:srgbClr val="00B050"/>
                </a:solidFill>
              </a:rPr>
              <a:t>32.7%</a:t>
            </a:r>
            <a:endParaRPr lang="fr-FR" b="1" dirty="0">
              <a:solidFill>
                <a:srgbClr val="00B050"/>
              </a:solidFill>
            </a:endParaRPr>
          </a:p>
          <a:p>
            <a:r>
              <a:rPr lang="fr-FR" dirty="0"/>
              <a:t>Et si oui vous  l’estimez à combien ?  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Préparateurs</a:t>
            </a:r>
            <a:r>
              <a:rPr lang="fr-FR" b="1" dirty="0">
                <a:solidFill>
                  <a:srgbClr val="7030A0"/>
                </a:solidFill>
              </a:rPr>
              <a:t> : 1 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 smtClean="0">
                <a:solidFill>
                  <a:srgbClr val="00B050"/>
                </a:solidFill>
              </a:rPr>
              <a:t>65% </a:t>
            </a:r>
            <a:r>
              <a:rPr lang="fr-FR" b="1" dirty="0" smtClean="0">
                <a:solidFill>
                  <a:srgbClr val="7030A0"/>
                </a:solidFill>
              </a:rPr>
              <a:t>/ 2 </a:t>
            </a:r>
            <a:r>
              <a:rPr lang="fr-FR" b="1" dirty="0" smtClean="0">
                <a:solidFill>
                  <a:srgbClr val="00B050"/>
                </a:solidFill>
              </a:rPr>
              <a:t>26%/ </a:t>
            </a:r>
            <a:r>
              <a:rPr lang="fr-FR" b="1" dirty="0" smtClean="0">
                <a:solidFill>
                  <a:srgbClr val="7030A0"/>
                </a:solidFill>
              </a:rPr>
              <a:t>3  </a:t>
            </a:r>
            <a:r>
              <a:rPr lang="fr-FR" b="1" dirty="0" smtClean="0">
                <a:solidFill>
                  <a:srgbClr val="00B050"/>
                </a:solidFill>
              </a:rPr>
              <a:t>6% </a:t>
            </a:r>
            <a:r>
              <a:rPr lang="fr-FR" b="1" dirty="0" smtClean="0">
                <a:solidFill>
                  <a:srgbClr val="7030A0"/>
                </a:solidFill>
              </a:rPr>
              <a:t>/ </a:t>
            </a:r>
            <a:r>
              <a:rPr lang="fr-FR" b="1" dirty="0">
                <a:solidFill>
                  <a:srgbClr val="7030A0"/>
                </a:solidFill>
              </a:rPr>
              <a:t>&gt;3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Pharmaciens : 1 </a:t>
            </a:r>
            <a:r>
              <a:rPr lang="fr-FR" b="1" dirty="0" smtClean="0">
                <a:solidFill>
                  <a:srgbClr val="00B050"/>
                </a:solidFill>
              </a:rPr>
              <a:t>88% </a:t>
            </a:r>
            <a:r>
              <a:rPr lang="fr-FR" b="1" dirty="0" smtClean="0">
                <a:solidFill>
                  <a:srgbClr val="7030A0"/>
                </a:solidFill>
              </a:rPr>
              <a:t>/plus </a:t>
            </a:r>
            <a:r>
              <a:rPr lang="fr-FR" b="1" dirty="0">
                <a:solidFill>
                  <a:srgbClr val="7030A0"/>
                </a:solidFill>
              </a:rPr>
              <a:t>d’1 </a:t>
            </a:r>
            <a:r>
              <a:rPr lang="fr-FR" b="1" dirty="0" smtClean="0">
                <a:solidFill>
                  <a:srgbClr val="00B050"/>
                </a:solidFill>
              </a:rPr>
              <a:t>6.1%/ </a:t>
            </a:r>
            <a:r>
              <a:rPr lang="fr-FR" b="1" dirty="0" smtClean="0">
                <a:solidFill>
                  <a:srgbClr val="7030A0"/>
                </a:solidFill>
              </a:rPr>
              <a:t>nécessite plus de pharmacien   </a:t>
            </a:r>
            <a:endParaRPr lang="fr-FR" b="1" dirty="0">
              <a:solidFill>
                <a:srgbClr val="7030A0"/>
              </a:solidFill>
            </a:endParaRPr>
          </a:p>
          <a:p>
            <a:r>
              <a:rPr lang="fr-FR" dirty="0"/>
              <a:t>Pensez vous à anticiper  la gestion des </a:t>
            </a:r>
            <a:r>
              <a:rPr lang="fr-FR" dirty="0" err="1"/>
              <a:t>RHs</a:t>
            </a:r>
            <a:r>
              <a:rPr lang="fr-FR" dirty="0"/>
              <a:t> préparateurs en amont du projet </a:t>
            </a:r>
            <a:r>
              <a:rPr lang="fr-FR" dirty="0" smtClean="0"/>
              <a:t>?</a:t>
            </a:r>
          </a:p>
          <a:p>
            <a:pPr lvl="7"/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7030A0"/>
                </a:solidFill>
              </a:rPr>
              <a:t>OUI </a:t>
            </a:r>
            <a:r>
              <a:rPr lang="fr-FR" sz="2400" b="1" dirty="0" smtClean="0">
                <a:solidFill>
                  <a:srgbClr val="00B050"/>
                </a:solidFill>
              </a:rPr>
              <a:t>83.6%/ </a:t>
            </a:r>
            <a:r>
              <a:rPr lang="fr-FR" sz="2400" b="1" dirty="0">
                <a:solidFill>
                  <a:srgbClr val="7030A0"/>
                </a:solidFill>
              </a:rPr>
              <a:t>NON </a:t>
            </a:r>
            <a:r>
              <a:rPr lang="fr-FR" sz="2400" b="1" dirty="0" smtClean="0">
                <a:solidFill>
                  <a:srgbClr val="00B050"/>
                </a:solidFill>
              </a:rPr>
              <a:t>16.4%</a:t>
            </a:r>
            <a:endParaRPr lang="fr-FR" sz="2400" b="1" dirty="0">
              <a:solidFill>
                <a:srgbClr val="00B05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369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8F139A-BA5B-B246-861D-BCCB2808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Automatisation : un matériel varié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9A7A83F-A4C2-1049-8134-C4E262713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962"/>
            <a:ext cx="10515600" cy="475383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Offre variée avec de nombreux fournisseurs</a:t>
            </a:r>
          </a:p>
          <a:p>
            <a:pPr lvl="1"/>
            <a:r>
              <a:rPr lang="fr-FR" dirty="0" smtClean="0"/>
              <a:t>Seringues automatiques </a:t>
            </a:r>
          </a:p>
          <a:p>
            <a:pPr lvl="2"/>
            <a:r>
              <a:rPr lang="fr-FR" dirty="0" smtClean="0"/>
              <a:t>(Diana ACS® -</a:t>
            </a:r>
            <a:r>
              <a:rPr lang="fr-FR" dirty="0" err="1" smtClean="0"/>
              <a:t>Icumed</a:t>
            </a:r>
            <a:r>
              <a:rPr lang="fr-FR" dirty="0" smtClean="0"/>
              <a:t>),…</a:t>
            </a:r>
          </a:p>
          <a:p>
            <a:pPr lvl="1"/>
            <a:r>
              <a:rPr lang="fr-FR" dirty="0" smtClean="0"/>
              <a:t>Pompes péristaltiques </a:t>
            </a:r>
          </a:p>
          <a:p>
            <a:pPr lvl="2"/>
            <a:r>
              <a:rPr lang="fr-FR" dirty="0" smtClean="0"/>
              <a:t>(</a:t>
            </a:r>
            <a:r>
              <a:rPr lang="fr-FR" dirty="0" err="1" smtClean="0"/>
              <a:t>Baxa</a:t>
            </a:r>
            <a:r>
              <a:rPr lang="fr-FR" dirty="0" smtClean="0"/>
              <a:t> </a:t>
            </a:r>
            <a:r>
              <a:rPr lang="fr-FR" dirty="0" err="1" smtClean="0"/>
              <a:t>Repeater</a:t>
            </a:r>
            <a:r>
              <a:rPr lang="fr-FR" dirty="0" smtClean="0"/>
              <a:t> </a:t>
            </a:r>
            <a:r>
              <a:rPr lang="fr-FR" dirty="0" err="1" smtClean="0"/>
              <a:t>Pump</a:t>
            </a:r>
            <a:r>
              <a:rPr lang="fr-FR" dirty="0" smtClean="0"/>
              <a:t>® – Baxter),…</a:t>
            </a:r>
          </a:p>
          <a:p>
            <a:pPr lvl="1"/>
            <a:r>
              <a:rPr lang="fr-FR" dirty="0" smtClean="0"/>
              <a:t>Robots avec bras</a:t>
            </a:r>
          </a:p>
          <a:p>
            <a:pPr lvl="2"/>
            <a:r>
              <a:rPr lang="fr-FR" dirty="0" smtClean="0"/>
              <a:t>1 bras</a:t>
            </a:r>
          </a:p>
          <a:p>
            <a:pPr lvl="3"/>
            <a:r>
              <a:rPr lang="fr-FR" dirty="0" smtClean="0"/>
              <a:t>IV Station </a:t>
            </a:r>
            <a:r>
              <a:rPr lang="fr-FR" dirty="0" err="1" smtClean="0"/>
              <a:t>Onco</a:t>
            </a:r>
            <a:r>
              <a:rPr lang="fr-FR" dirty="0" smtClean="0"/>
              <a:t>® - </a:t>
            </a:r>
            <a:r>
              <a:rPr lang="fr-FR" dirty="0" err="1" smtClean="0"/>
              <a:t>Omnicell</a:t>
            </a:r>
            <a:endParaRPr lang="fr-FR" dirty="0" smtClean="0"/>
          </a:p>
          <a:p>
            <a:pPr lvl="3"/>
            <a:r>
              <a:rPr lang="fr-FR" dirty="0" err="1" smtClean="0"/>
              <a:t>Apoteca</a:t>
            </a:r>
            <a:r>
              <a:rPr lang="fr-FR" dirty="0" smtClean="0"/>
              <a:t> </a:t>
            </a:r>
            <a:r>
              <a:rPr lang="fr-FR" dirty="0" err="1" smtClean="0"/>
              <a:t>Chemo</a:t>
            </a:r>
            <a:r>
              <a:rPr lang="fr-FR" dirty="0" smtClean="0"/>
              <a:t> ® - </a:t>
            </a:r>
            <a:r>
              <a:rPr lang="fr-FR" dirty="0" err="1" smtClean="0"/>
              <a:t>Loccioni</a:t>
            </a:r>
            <a:endParaRPr lang="fr-FR" dirty="0" smtClean="0"/>
          </a:p>
          <a:p>
            <a:pPr lvl="3"/>
            <a:r>
              <a:rPr lang="fr-FR" dirty="0" smtClean="0"/>
              <a:t>Riva ® -</a:t>
            </a:r>
            <a:r>
              <a:rPr lang="fr-FR" dirty="0" err="1" smtClean="0"/>
              <a:t>Arxium</a:t>
            </a:r>
            <a:endParaRPr lang="fr-FR" dirty="0" smtClean="0"/>
          </a:p>
          <a:p>
            <a:pPr lvl="2"/>
            <a:r>
              <a:rPr lang="fr-FR" dirty="0" smtClean="0"/>
              <a:t>2 bras</a:t>
            </a:r>
          </a:p>
          <a:p>
            <a:pPr lvl="3"/>
            <a:r>
              <a:rPr lang="fr-FR" dirty="0" smtClean="0"/>
              <a:t>Kiro </a:t>
            </a:r>
            <a:r>
              <a:rPr lang="fr-FR" dirty="0" err="1" smtClean="0"/>
              <a:t>Oncology</a:t>
            </a:r>
            <a:r>
              <a:rPr lang="fr-FR" dirty="0" smtClean="0"/>
              <a:t> ® - </a:t>
            </a:r>
            <a:r>
              <a:rPr lang="fr-FR" dirty="0" err="1" smtClean="0"/>
              <a:t>Grifols</a:t>
            </a:r>
            <a:endParaRPr lang="fr-FR" dirty="0" smtClean="0"/>
          </a:p>
          <a:p>
            <a:pPr lvl="3"/>
            <a:r>
              <a:rPr lang="fr-FR" dirty="0" smtClean="0"/>
              <a:t>Intelligent </a:t>
            </a:r>
            <a:r>
              <a:rPr lang="fr-FR" dirty="0" err="1" smtClean="0"/>
              <a:t>Compounding</a:t>
            </a:r>
            <a:r>
              <a:rPr lang="fr-FR" dirty="0" smtClean="0"/>
              <a:t> System ICS ®- </a:t>
            </a:r>
            <a:r>
              <a:rPr lang="fr-FR" dirty="0" err="1" smtClean="0"/>
              <a:t>Steriline</a:t>
            </a:r>
            <a:endParaRPr lang="fr-FR" dirty="0" smtClean="0"/>
          </a:p>
          <a:p>
            <a:pPr lvl="1"/>
            <a:r>
              <a:rPr lang="fr-FR" dirty="0" smtClean="0"/>
              <a:t>Robots Sans bras </a:t>
            </a:r>
          </a:p>
          <a:p>
            <a:pPr lvl="3"/>
            <a:r>
              <a:rPr lang="fr-FR" dirty="0" err="1" smtClean="0"/>
              <a:t>Pharmahelp</a:t>
            </a:r>
            <a:r>
              <a:rPr lang="fr-FR" dirty="0" smtClean="0"/>
              <a:t> ®-  </a:t>
            </a:r>
            <a:r>
              <a:rPr lang="fr-FR" dirty="0" err="1" smtClean="0"/>
              <a:t>Fresenius</a:t>
            </a:r>
            <a:r>
              <a:rPr lang="fr-FR" dirty="0" smtClean="0"/>
              <a:t> Kabi</a:t>
            </a:r>
          </a:p>
          <a:p>
            <a:pPr lvl="3"/>
            <a:r>
              <a:rPr lang="fr-FR" dirty="0" err="1" smtClean="0"/>
              <a:t>Pharmoduct</a:t>
            </a:r>
            <a:r>
              <a:rPr lang="fr-FR" dirty="0" smtClean="0"/>
              <a:t>® - </a:t>
            </a:r>
            <a:r>
              <a:rPr lang="fr-FR" dirty="0" err="1" smtClean="0"/>
              <a:t>Dedalus</a:t>
            </a:r>
            <a:endParaRPr lang="fr-FR" dirty="0" smtClean="0"/>
          </a:p>
          <a:p>
            <a:pPr lvl="1"/>
            <a:r>
              <a:rPr lang="fr-FR" dirty="0" smtClean="0"/>
              <a:t>Autonomie du robot : Riva, ICS</a:t>
            </a:r>
          </a:p>
          <a:p>
            <a:pPr lvl="2"/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0388406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8F139A-BA5B-B246-861D-BCCB2808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Automatiser !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9A7A83F-A4C2-1049-8134-C4E262713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114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Offre variée : équipements adaptés pour toutes les PUI selon utilisation souhaitée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Expérience satisfaisante en 2019 de différentes équipes avec différents robots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Equipes motivées pour la mise en place des robots : (r)évolution (« Job </a:t>
            </a:r>
            <a:r>
              <a:rPr lang="fr-FR" dirty="0" err="1" smtClean="0">
                <a:solidFill>
                  <a:srgbClr val="002060"/>
                </a:solidFill>
              </a:rPr>
              <a:t>helper</a:t>
            </a:r>
            <a:r>
              <a:rPr lang="fr-FR" dirty="0" smtClean="0">
                <a:solidFill>
                  <a:srgbClr val="002060"/>
                </a:solidFill>
              </a:rPr>
              <a:t> ») – réduction TMS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Amélioration qualité de la préparation / </a:t>
            </a:r>
            <a:r>
              <a:rPr lang="fr-FR" dirty="0" err="1" smtClean="0">
                <a:solidFill>
                  <a:srgbClr val="002060"/>
                </a:solidFill>
              </a:rPr>
              <a:t>process</a:t>
            </a:r>
            <a:r>
              <a:rPr lang="fr-FR" dirty="0" smtClean="0">
                <a:solidFill>
                  <a:srgbClr val="002060"/>
                </a:solidFill>
              </a:rPr>
              <a:t> de traçabilité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Double circuit : manuel et automatisé : modification des organisations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Interface logiciel prescription – Robot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Consommable captif / coût</a:t>
            </a: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/>
          </a:p>
          <a:p>
            <a:endParaRPr lang="fr-FR" dirty="0" smtClean="0"/>
          </a:p>
          <a:p>
            <a:pPr lvl="2"/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0388406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8F139A-BA5B-B246-861D-BCCB2808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Automatiser !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9A7A83F-A4C2-1049-8134-C4E262713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1145"/>
            <a:ext cx="10515600" cy="4351338"/>
          </a:xfrm>
        </p:spPr>
        <p:txBody>
          <a:bodyPr>
            <a:normAutofit/>
          </a:bodyPr>
          <a:lstStyle/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/>
          </a:p>
          <a:p>
            <a:endParaRPr lang="fr-FR" dirty="0" smtClean="0"/>
          </a:p>
          <a:p>
            <a:pPr lvl="2"/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1026" name="Picture 2" descr="Résultat de recherche d'images pour &quot;retour vers le futur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9057" y="2302477"/>
            <a:ext cx="5857143" cy="2928572"/>
          </a:xfrm>
          <a:prstGeom prst="rect">
            <a:avLst/>
          </a:prstGeom>
          <a:noFill/>
        </p:spPr>
      </p:pic>
      <p:sp>
        <p:nvSpPr>
          <p:cNvPr id="5" name="Espace réservé du contenu 2">
            <a:extLst>
              <a:ext uri="{FF2B5EF4-FFF2-40B4-BE49-F238E27FC236}">
                <a16:creationId xmlns="" xmlns:a16="http://schemas.microsoft.com/office/drawing/2014/main" id="{79A7A83F-A4C2-1049-8134-C4E262713112}"/>
              </a:ext>
            </a:extLst>
          </p:cNvPr>
          <p:cNvSpPr txBox="1">
            <a:spLocks/>
          </p:cNvSpPr>
          <p:nvPr/>
        </p:nvSpPr>
        <p:spPr>
          <a:xfrm>
            <a:off x="990600" y="147354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Retour en arrière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difficile!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88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Choix et contraintes des locaux d’installation d’un </a:t>
            </a:r>
            <a:r>
              <a:rPr lang="fr-FR" b="1" dirty="0" smtClean="0"/>
              <a:t>automate : local dédié?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Local dédié à l’automatisation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Avantages:</a:t>
            </a:r>
          </a:p>
          <a:p>
            <a:pPr lvl="1"/>
            <a:r>
              <a:rPr lang="fr-FR" dirty="0"/>
              <a:t>activité indépendante, </a:t>
            </a:r>
            <a:endParaRPr lang="fr-FR" dirty="0" smtClean="0"/>
          </a:p>
          <a:p>
            <a:pPr lvl="1"/>
            <a:r>
              <a:rPr lang="fr-FR" dirty="0" smtClean="0"/>
              <a:t>solution </a:t>
            </a:r>
            <a:r>
              <a:rPr lang="fr-FR" dirty="0"/>
              <a:t>de secours en cas de </a:t>
            </a:r>
            <a:r>
              <a:rPr lang="fr-FR" dirty="0" smtClean="0"/>
              <a:t>panne ou maintenance  des </a:t>
            </a:r>
            <a:r>
              <a:rPr lang="fr-FR" dirty="0" err="1" smtClean="0"/>
              <a:t>ZACs</a:t>
            </a:r>
            <a:r>
              <a:rPr lang="fr-FR" dirty="0" smtClean="0"/>
              <a:t>, </a:t>
            </a:r>
          </a:p>
          <a:p>
            <a:pPr lvl="1"/>
            <a:r>
              <a:rPr lang="fr-FR" dirty="0" smtClean="0"/>
              <a:t>traitement </a:t>
            </a:r>
            <a:r>
              <a:rPr lang="fr-FR" dirty="0"/>
              <a:t>d’air </a:t>
            </a:r>
            <a:r>
              <a:rPr lang="fr-FR" dirty="0" smtClean="0"/>
              <a:t>différent de la zone manuelle </a:t>
            </a:r>
          </a:p>
          <a:p>
            <a:r>
              <a:rPr lang="fr-FR" dirty="0" smtClean="0"/>
              <a:t>Inconvénients : </a:t>
            </a:r>
          </a:p>
          <a:p>
            <a:pPr lvl="1"/>
            <a:r>
              <a:rPr lang="fr-FR" dirty="0" smtClean="0"/>
              <a:t>Pas </a:t>
            </a:r>
            <a:r>
              <a:rPr lang="fr-FR" dirty="0"/>
              <a:t>de mutualisation du </a:t>
            </a:r>
            <a:r>
              <a:rPr lang="fr-FR" dirty="0" smtClean="0"/>
              <a:t>personnel</a:t>
            </a:r>
          </a:p>
          <a:p>
            <a:pPr lvl="1"/>
            <a:r>
              <a:rPr lang="fr-FR" dirty="0" smtClean="0"/>
              <a:t> Double </a:t>
            </a:r>
            <a:r>
              <a:rPr lang="fr-FR" dirty="0"/>
              <a:t>flux entrée et sortie de </a:t>
            </a:r>
            <a:r>
              <a:rPr lang="fr-FR" dirty="0" smtClean="0"/>
              <a:t>matières premières et produits finis 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Installation au sein de la ZAC manuelle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Avantages:</a:t>
            </a:r>
          </a:p>
          <a:p>
            <a:pPr lvl="1"/>
            <a:r>
              <a:rPr lang="fr-FR" dirty="0" smtClean="0"/>
              <a:t>Mutualisation du personnel</a:t>
            </a:r>
          </a:p>
          <a:p>
            <a:pPr lvl="1"/>
            <a:r>
              <a:rPr lang="fr-FR" dirty="0" smtClean="0"/>
              <a:t>Une seule CTA </a:t>
            </a:r>
          </a:p>
          <a:p>
            <a:pPr lvl="1"/>
            <a:r>
              <a:rPr lang="fr-FR" dirty="0" smtClean="0"/>
              <a:t>Flux de travail plus simple</a:t>
            </a:r>
          </a:p>
          <a:p>
            <a:r>
              <a:rPr lang="fr-FR" dirty="0" smtClean="0"/>
              <a:t>Inconvénients:</a:t>
            </a:r>
          </a:p>
          <a:p>
            <a:pPr lvl="1"/>
            <a:r>
              <a:rPr lang="fr-FR" dirty="0" smtClean="0"/>
              <a:t>Pas de ZAC de secours en cas de maintenance ou panne</a:t>
            </a:r>
          </a:p>
          <a:p>
            <a:pPr lvl="1"/>
            <a:r>
              <a:rPr lang="fr-FR" dirty="0" smtClean="0"/>
              <a:t>Flux de production non identifié </a:t>
            </a:r>
          </a:p>
          <a:p>
            <a:pPr lvl="1"/>
            <a:r>
              <a:rPr lang="fr-FR" dirty="0" smtClean="0"/>
              <a:t>Pièce de volume très important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86176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3A88511-B913-2C44-B8D6-B6455F281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fr-FR" dirty="0" smtClean="0"/>
              <a:t>Qualification des équipements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06B770F8-B71A-0144-BA3F-A9ED84BBC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13738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8F139A-BA5B-B246-861D-BCCB2808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Qualification des robots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9A7A83F-A4C2-1049-8134-C4E262713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fr-FR" dirty="0" smtClean="0"/>
              <a:t>QI : la </a:t>
            </a:r>
            <a:r>
              <a:rPr lang="fr-FR" i="1" dirty="0" smtClean="0"/>
              <a:t>qualification d’installation</a:t>
            </a:r>
            <a:r>
              <a:rPr lang="fr-FR" dirty="0" smtClean="0"/>
              <a:t> correspond à la vérification documentée que l’équipement est installé ou modifié selon le cahier des charges. Elle permet de réaliser et de documenter l’installation de l’équipement dans l’environnement choisi par l’utilisateur ;</a:t>
            </a:r>
          </a:p>
          <a:p>
            <a:endParaRPr lang="fr-FR" dirty="0" smtClean="0"/>
          </a:p>
          <a:p>
            <a:pPr lvl="0"/>
            <a:r>
              <a:rPr lang="fr-FR" dirty="0" smtClean="0"/>
              <a:t>QO : la </a:t>
            </a:r>
            <a:r>
              <a:rPr lang="fr-FR" i="1" dirty="0" smtClean="0"/>
              <a:t>qualification opérationnelle</a:t>
            </a:r>
            <a:r>
              <a:rPr lang="fr-FR" dirty="0" smtClean="0"/>
              <a:t> consiste en une vérification documentée que les différents éléments de l’équipement installé ou modifié fonctionnent dans les conditions prévues. Elle a pour but de tester l’équipement dans l’environnement de l’utilisateur afin d’assurer qu’il correspond aux spécifications définies antérieurement ;</a:t>
            </a:r>
          </a:p>
          <a:p>
            <a:endParaRPr lang="fr-FR" dirty="0" smtClean="0"/>
          </a:p>
          <a:p>
            <a:pPr lvl="0"/>
            <a:r>
              <a:rPr lang="fr-FR" dirty="0" smtClean="0"/>
              <a:t>QP : la </a:t>
            </a:r>
            <a:r>
              <a:rPr lang="fr-FR" i="1" dirty="0" smtClean="0"/>
              <a:t>qualification de performance</a:t>
            </a:r>
            <a:r>
              <a:rPr lang="fr-FR" dirty="0" smtClean="0"/>
              <a:t> correspond à une vérification documentée du bon fonctionnement de la performance de l’équipement dans sa globalité et dans les conditions normales d’utilisation. Elle sert à démontrer que l’équipement fonctionne de façon répétitive comme prévu. Les résultats doivent être reproductibles et conformes aux spécifications définies.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85946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8F139A-BA5B-B246-861D-BCCB2808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327"/>
            <a:ext cx="10515600" cy="1325563"/>
          </a:xfrm>
        </p:spPr>
        <p:txBody>
          <a:bodyPr/>
          <a:lstStyle/>
          <a:p>
            <a:r>
              <a:rPr lang="fr-FR" dirty="0" smtClean="0"/>
              <a:t>Qualification d’installation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9A7A83F-A4C2-1049-8134-C4E262713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30" y="1405890"/>
            <a:ext cx="11292840" cy="435133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Tests et vérifications réalisées</a:t>
            </a:r>
          </a:p>
          <a:p>
            <a:pPr lvl="1"/>
            <a:r>
              <a:rPr lang="fr-FR" dirty="0" smtClean="0"/>
              <a:t>Documentation</a:t>
            </a:r>
          </a:p>
          <a:p>
            <a:pPr lvl="1"/>
            <a:r>
              <a:rPr lang="fr-FR" dirty="0" smtClean="0"/>
              <a:t>Disposition de l’installation</a:t>
            </a:r>
          </a:p>
          <a:p>
            <a:pPr lvl="1"/>
            <a:r>
              <a:rPr lang="fr-FR" dirty="0" smtClean="0"/>
              <a:t>Installation réalisée conformément aux manuel d’installation</a:t>
            </a:r>
          </a:p>
          <a:p>
            <a:pPr lvl="1"/>
            <a:r>
              <a:rPr lang="fr-FR" dirty="0" smtClean="0"/>
              <a:t>Raccordements (électriques, informatique, eau glacée) conformes</a:t>
            </a:r>
          </a:p>
          <a:p>
            <a:pPr lvl="1"/>
            <a:r>
              <a:rPr lang="fr-FR" dirty="0" smtClean="0"/>
              <a:t>Balances (présence certificat de calibration, </a:t>
            </a:r>
            <a:r>
              <a:rPr lang="fr-FR" dirty="0" err="1" smtClean="0"/>
              <a:t>répétabilité</a:t>
            </a:r>
            <a:r>
              <a:rPr lang="fr-FR" dirty="0" smtClean="0"/>
              <a:t>, linéarité)</a:t>
            </a:r>
          </a:p>
          <a:p>
            <a:pPr lvl="1"/>
            <a:r>
              <a:rPr lang="fr-FR" dirty="0" smtClean="0"/>
              <a:t>Compteur à particules (présence certificat de calibration, </a:t>
            </a:r>
            <a:r>
              <a:rPr lang="fr-FR" dirty="0" err="1" smtClean="0"/>
              <a:t>connection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Certificats matériels utilisés dans le robot (</a:t>
            </a:r>
            <a:r>
              <a:rPr lang="fr-FR" dirty="0" err="1" smtClean="0"/>
              <a:t>e.g</a:t>
            </a:r>
            <a:r>
              <a:rPr lang="fr-FR" dirty="0" smtClean="0"/>
              <a:t>. acier inox, aluminium)</a:t>
            </a:r>
          </a:p>
          <a:p>
            <a:pPr lvl="1"/>
            <a:r>
              <a:rPr lang="fr-FR" dirty="0" smtClean="0"/>
              <a:t>Conformité normes électriques et mécaniques (rapport et certificat indépendants)</a:t>
            </a:r>
          </a:p>
          <a:p>
            <a:pPr lvl="1"/>
            <a:r>
              <a:rPr lang="fr-FR" dirty="0" smtClean="0"/>
              <a:t>Conformité avec la norme EN12469 (performances des PSM)</a:t>
            </a:r>
          </a:p>
          <a:p>
            <a:pPr lvl="1"/>
            <a:r>
              <a:rPr lang="fr-FR" dirty="0" smtClean="0"/>
              <a:t>Software réalisé selon EU GMP annexe 11 « </a:t>
            </a:r>
            <a:r>
              <a:rPr lang="fr-FR" dirty="0" err="1" smtClean="0"/>
              <a:t>computerized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 »</a:t>
            </a:r>
          </a:p>
          <a:p>
            <a:pPr lvl="1"/>
            <a:r>
              <a:rPr lang="fr-FR" dirty="0" smtClean="0"/>
              <a:t>Marquages CE</a:t>
            </a:r>
          </a:p>
          <a:p>
            <a:pPr lvl="1"/>
            <a:r>
              <a:rPr lang="fr-FR" dirty="0" smtClean="0"/>
              <a:t>Etiquettes relatives à la sécurité (description manuel utilisateur et présence sur le robot)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012081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8F139A-BA5B-B246-861D-BCCB2808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327"/>
            <a:ext cx="10515600" cy="1325563"/>
          </a:xfrm>
        </p:spPr>
        <p:txBody>
          <a:bodyPr/>
          <a:lstStyle/>
          <a:p>
            <a:r>
              <a:rPr lang="fr-FR" dirty="0" smtClean="0"/>
              <a:t>Qualification d’installation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9A7A83F-A4C2-1049-8134-C4E262713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30" y="1405890"/>
            <a:ext cx="11292840" cy="435133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Tests et vérifications réalisées</a:t>
            </a:r>
          </a:p>
          <a:p>
            <a:pPr lvl="1"/>
            <a:r>
              <a:rPr lang="fr-FR" dirty="0" smtClean="0"/>
              <a:t>Documentation</a:t>
            </a:r>
          </a:p>
          <a:p>
            <a:pPr lvl="1"/>
            <a:r>
              <a:rPr lang="fr-FR" dirty="0" smtClean="0"/>
              <a:t>Disposition de l’installation</a:t>
            </a:r>
          </a:p>
          <a:p>
            <a:pPr lvl="1"/>
            <a:r>
              <a:rPr lang="fr-FR" dirty="0" smtClean="0"/>
              <a:t>Installation réalisée conformément aux manuel d’installation</a:t>
            </a:r>
          </a:p>
          <a:p>
            <a:pPr lvl="1"/>
            <a:r>
              <a:rPr lang="fr-FR" dirty="0" smtClean="0"/>
              <a:t>Raccordements (électriques, informatique, eau glacée) conformes</a:t>
            </a:r>
          </a:p>
          <a:p>
            <a:pPr lvl="1"/>
            <a:r>
              <a:rPr lang="fr-FR" dirty="0" smtClean="0"/>
              <a:t>Balances (présence certificat de calibration, </a:t>
            </a:r>
            <a:r>
              <a:rPr lang="fr-FR" dirty="0" err="1" smtClean="0"/>
              <a:t>répétabilité</a:t>
            </a:r>
            <a:r>
              <a:rPr lang="fr-FR" dirty="0" smtClean="0"/>
              <a:t>, linéarité)</a:t>
            </a:r>
          </a:p>
          <a:p>
            <a:pPr lvl="1"/>
            <a:r>
              <a:rPr lang="fr-FR" dirty="0" smtClean="0"/>
              <a:t>Compteur à particules (présence certificat de calibration, </a:t>
            </a:r>
            <a:r>
              <a:rPr lang="fr-FR" dirty="0" err="1" smtClean="0"/>
              <a:t>connection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Certificats matériels utilisés dans le robot (</a:t>
            </a:r>
            <a:r>
              <a:rPr lang="fr-FR" dirty="0" err="1" smtClean="0"/>
              <a:t>e.g</a:t>
            </a:r>
            <a:r>
              <a:rPr lang="fr-FR" dirty="0" smtClean="0"/>
              <a:t>. acier inox, aluminium)</a:t>
            </a:r>
          </a:p>
          <a:p>
            <a:pPr lvl="1"/>
            <a:r>
              <a:rPr lang="fr-FR" dirty="0" smtClean="0"/>
              <a:t>Conformité normes électriques et mécaniques (rapport et certificat indépendants)</a:t>
            </a:r>
          </a:p>
          <a:p>
            <a:pPr lvl="1"/>
            <a:r>
              <a:rPr lang="fr-FR" dirty="0" smtClean="0"/>
              <a:t>Conformité avec la norme EN12469 (performances des PSM)</a:t>
            </a:r>
          </a:p>
          <a:p>
            <a:pPr lvl="1"/>
            <a:r>
              <a:rPr lang="fr-FR" dirty="0" smtClean="0"/>
              <a:t>Software réalisé selon EU GMP annexe 11 « </a:t>
            </a:r>
            <a:r>
              <a:rPr lang="fr-FR" dirty="0" err="1" smtClean="0"/>
              <a:t>computerized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 »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Marquages CE</a:t>
            </a:r>
          </a:p>
          <a:p>
            <a:pPr lvl="1"/>
            <a:r>
              <a:rPr lang="fr-FR" dirty="0" smtClean="0"/>
              <a:t>Etiquettes relatives à la sécurité (description manuel utilisateur et présence sur le robot)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0304601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4" id="{9D27E2C6-1A97-1B49-80DF-D880740280A2}" vid="{8A76BB03-172B-CA4F-BD24-FEB8FF3C4E7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422</TotalTime>
  <Words>2428</Words>
  <Application>Microsoft Office PowerPoint</Application>
  <PresentationFormat>Personnalisé</PresentationFormat>
  <Paragraphs>600</Paragraphs>
  <Slides>43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Thème Office</vt:lpstr>
      <vt:lpstr>Atelier I:  Automatisation de la préparation des chimiothérapies Retour d’expérience et perspectives </vt:lpstr>
      <vt:lpstr>Les différentes thèmes en 2eme partie </vt:lpstr>
      <vt:lpstr>Choix et contraintes des locaux d’installation d’un automate :  Khedidja Bekhtari, Isabelle Princet, Laurence Escalup </vt:lpstr>
      <vt:lpstr>Choix et contraintes des locaux d’installation d’un automate </vt:lpstr>
      <vt:lpstr>Choix et contraintes des locaux d’installation d’un automate : local dédié?</vt:lpstr>
      <vt:lpstr>Qualification des équipements</vt:lpstr>
      <vt:lpstr>Qualification des robots</vt:lpstr>
      <vt:lpstr>Qualification d’installation</vt:lpstr>
      <vt:lpstr>Qualification d’installation</vt:lpstr>
      <vt:lpstr>Qualification d’installation</vt:lpstr>
      <vt:lpstr>Qualification opérationnelle</vt:lpstr>
      <vt:lpstr>Qualification de performance</vt:lpstr>
      <vt:lpstr>Qualification de performance : Mesure des particules </vt:lpstr>
      <vt:lpstr>Qualification de performance : contrôles analytiques et gravimétriques</vt:lpstr>
      <vt:lpstr>Organisation de la production automatisée  : Elise Goiffon , Romain Desmaris , Marie Laure Brandely  </vt:lpstr>
      <vt:lpstr>Apoteca Chemo – organisation actuelle</vt:lpstr>
      <vt:lpstr>Apoteca Chemo – optimisation organisation </vt:lpstr>
      <vt:lpstr>Organisation</vt:lpstr>
      <vt:lpstr>Organisation de la production automatisée</vt:lpstr>
      <vt:lpstr>Organisation de la production automatisée</vt:lpstr>
      <vt:lpstr>Organisation de la production automatisée</vt:lpstr>
      <vt:lpstr>Organisation Kiro®</vt:lpstr>
      <vt:lpstr>Organisation de la production</vt:lpstr>
      <vt:lpstr>Organisation de la production</vt:lpstr>
      <vt:lpstr>Organisation de la production</vt:lpstr>
      <vt:lpstr>Perspectives organisationnelles</vt:lpstr>
      <vt:lpstr> Les défis RHs de la robotisation   Laurence Escalup, Thierno Guiro,  Elise Goiffon   </vt:lpstr>
      <vt:lpstr>  Les défis RHs de la robotisation   Laurence Escalup, Thierno Guiro,  Elise Goiffon    </vt:lpstr>
      <vt:lpstr> Les défis RHs de la robotisation     </vt:lpstr>
      <vt:lpstr> Les défis RHs de la robotisation    </vt:lpstr>
      <vt:lpstr> Les défis RHs de la robotisation: la formation      </vt:lpstr>
      <vt:lpstr>Vers la disparition des TMS?</vt:lpstr>
      <vt:lpstr>Organisations actuelles : anticancéreux</vt:lpstr>
      <vt:lpstr>Diapositive 34</vt:lpstr>
      <vt:lpstr>Diapositive 35</vt:lpstr>
      <vt:lpstr>Diapositive 36</vt:lpstr>
      <vt:lpstr>Retour de vos réponses au questionnaire</vt:lpstr>
      <vt:lpstr>Vos réponses aux questions :  61 réponses</vt:lpstr>
      <vt:lpstr>Vos réponses aux questions : </vt:lpstr>
      <vt:lpstr>Vos réponses aux questions : </vt:lpstr>
      <vt:lpstr>Automatisation : un matériel varié</vt:lpstr>
      <vt:lpstr>Automatiser !</vt:lpstr>
      <vt:lpstr>Automatiser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TOURNAMILLE Jean-Francois</dc:creator>
  <cp:lastModifiedBy>lescalup</cp:lastModifiedBy>
  <cp:revision>58</cp:revision>
  <dcterms:created xsi:type="dcterms:W3CDTF">2019-09-26T16:47:05Z</dcterms:created>
  <dcterms:modified xsi:type="dcterms:W3CDTF">2019-10-09T14:45:51Z</dcterms:modified>
</cp:coreProperties>
</file>